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0"/>
  </p:notesMasterIdLst>
  <p:sldIdLst>
    <p:sldId id="256" r:id="rId3"/>
    <p:sldId id="257" r:id="rId4"/>
    <p:sldId id="271" r:id="rId5"/>
    <p:sldId id="269" r:id="rId6"/>
    <p:sldId id="273" r:id="rId7"/>
    <p:sldId id="274" r:id="rId8"/>
    <p:sldId id="275" r:id="rId9"/>
    <p:sldId id="276" r:id="rId10"/>
    <p:sldId id="284" r:id="rId11"/>
    <p:sldId id="285" r:id="rId12"/>
    <p:sldId id="277" r:id="rId13"/>
    <p:sldId id="258" r:id="rId14"/>
    <p:sldId id="280" r:id="rId15"/>
    <p:sldId id="281" r:id="rId16"/>
    <p:sldId id="282" r:id="rId17"/>
    <p:sldId id="283" r:id="rId18"/>
    <p:sldId id="286" r:id="rId19"/>
    <p:sldId id="287" r:id="rId20"/>
    <p:sldId id="290" r:id="rId21"/>
    <p:sldId id="292" r:id="rId22"/>
    <p:sldId id="291" r:id="rId23"/>
    <p:sldId id="279" r:id="rId24"/>
    <p:sldId id="259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263" r:id="rId34"/>
    <p:sldId id="264" r:id="rId35"/>
    <p:sldId id="301" r:id="rId36"/>
    <p:sldId id="288" r:id="rId37"/>
    <p:sldId id="302" r:id="rId38"/>
    <p:sldId id="289" r:id="rId39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06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30" autoAdjust="0"/>
  </p:normalViewPr>
  <p:slideViewPr>
    <p:cSldViewPr snapToGrid="0">
      <p:cViewPr varScale="1">
        <p:scale>
          <a:sx n="97" d="100"/>
          <a:sy n="97" d="100"/>
        </p:scale>
        <p:origin x="10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03B5E-7E30-4AFA-A746-33DFB34F7502}" type="datetimeFigureOut">
              <a:rPr lang="en-CA" smtClean="0"/>
              <a:t>2024-03-21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DC2-1E96-42DD-AADD-86E1A1381203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208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Opérateur de position Ra constant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6072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1378D-BC8D-C45E-387A-2C7CC1ECF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F35C9D7-28C2-6EE8-4DC9-322491934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DF49A1C-4887-04F0-D0F0-70949458E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Pour trouver l’énergie, il nous reste à estimer les valeurs moyennes des chaînes de Pauli par rapport à l’état de base qui décrit les électrons</a:t>
            </a:r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0FED4D-127F-489B-CEF8-882967EA5C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1517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27B16-7CAA-399D-6A94-94A065752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615EAF1-CFAB-6ED6-D7D1-807839BB1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DE56247-0644-ADA9-AEB4-C55A9A1D3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Pour trouver l’énergie, il nous reste à estimer les valeurs moyennes des chaînes de Pauli par rapport à l’état de base qui décrit les électrons</a:t>
            </a:r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90B9E8-E151-F5A8-2327-D20735AB9B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9960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37E2E-4481-F9F6-00CA-3FE035E4A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E9DD0C0-3147-482D-D592-9DEAEC0AF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958A6F2-66E1-8EA3-86B3-1A2C6DBBA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CA" dirty="0"/>
              <a:t>One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Énergie cinétique des électrons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Interaction des électrons avec les noyaux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A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CA" dirty="0" err="1"/>
              <a:t>Two</a:t>
            </a:r>
            <a:r>
              <a:rPr lang="fr-CA" dirty="0"/>
              <a:t> body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CA" dirty="0"/>
              <a:t>Interaction entre les électrons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7438C6-590A-D7D8-EEDF-DB40CE9C34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7406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449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sz="1800" b="0" i="0" u="none" strike="noStrike" baseline="0" dirty="0">
                <a:latin typeface="SFRM1095"/>
              </a:rPr>
              <a:t>Chacune des orbitales peut être occupée au plus par un électron ou peut être</a:t>
            </a:r>
          </a:p>
          <a:p>
            <a:pPr algn="l"/>
            <a:r>
              <a:rPr lang="en-CA" sz="1800" b="0" i="0" u="none" strike="noStrike" baseline="0" dirty="0" err="1">
                <a:latin typeface="SFRM1095"/>
              </a:rPr>
              <a:t>inoccupée</a:t>
            </a:r>
            <a:r>
              <a:rPr lang="en-CA" sz="1800" b="0" i="0" u="none" strike="noStrike" baseline="0" dirty="0">
                <a:latin typeface="SFRM1095"/>
              </a:rPr>
              <a:t>.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015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71DBA-EE52-8D6E-EFCC-CCBF46AB2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BC306A3-F174-1E8F-7B6F-133638AA5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8E12A1B-DF90-CC54-4EBD-DBFFE7245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2AE1CC-CF89-A7AD-023A-3E73C3A82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0430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6E650-F10B-18D4-8A3D-314E9A47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0D6188B-4822-D392-15D8-06085E5C1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74B0D5A-B2FC-B236-30F1-42AAEEA95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Chacune de ses orbitales peuvent être occupée par 2 électrons, 1 spin up et 1 spin down</a:t>
            </a:r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7CE541-B692-38B2-4D55-18C6117C7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9320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9204D-E361-1E24-6A6B-3F45A0190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82BFA45-6BB0-1488-71BB-EA21C856A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A23F6CF-E6F8-016D-1F28-AF4880921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B65945-9F02-3109-CC28-C62F817BAD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7650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FCAC2-64E9-2550-68AD-44493BCEB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3441195-A7E6-4C79-23D3-E9749B1C9B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BF3D7EA-226C-A87A-A498-381C2C010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Somme sur les n0 spin orbitales i à L</a:t>
            </a:r>
          </a:p>
          <a:p>
            <a:r>
              <a:rPr lang="fr-CA" dirty="0"/>
              <a:t>Opérateur de création et </a:t>
            </a:r>
            <a:r>
              <a:rPr lang="fr-CA" dirty="0" err="1"/>
              <a:t>anihilation</a:t>
            </a:r>
            <a:r>
              <a:rPr lang="fr-CA" dirty="0"/>
              <a:t> servent à passer d’un état d’un orbital occupé à inoccupé et vice versa</a:t>
            </a:r>
          </a:p>
          <a:p>
            <a:endParaRPr lang="fr-CA" dirty="0"/>
          </a:p>
          <a:p>
            <a:r>
              <a:rPr lang="fr-CA" dirty="0"/>
              <a:t>Ça nous dit pas comment encoder les états</a:t>
            </a:r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9DBC1-26A0-CB18-08A5-E1919297E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2317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333B4-093C-899C-396C-597E0D023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9DA10FB-A28C-84AB-888E-8863E8ECA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FB2FE72-12F3-8F83-65C0-9BF2F8B7E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790D62-F79D-F9B9-4347-28C5428433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977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5FA29-52BD-AD33-1FC3-2B1A71172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A40BD96-83E8-1140-6089-3A924D7C1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CE0F215-CDAE-B9BE-A2F8-8BCBA9DFF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6E9403-DA6F-6EE0-1449-D3877FFDA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DC2-1E96-42DD-AADD-86E1A138120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450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EF7EB76-E188-4E1D-B51D-A3F3C2D4FC38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068D472-0CEF-42DD-B185-C59DF7B752B6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90978A3-085B-4944-A4DF-3BA9EE6802AA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61772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86420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137160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61772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86420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6BA796-EF3B-4A26-B0F8-6617785162C8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4F1BEAD-C7FE-442B-9B91-136D2DB4EBEB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DDABEF0-8F76-46D7-B82C-EA9CFEC8C7DA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B2835A6-520B-4E5E-A647-789B0F207382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9557FBA-F3B1-43E6-99C1-7D075D73F1D6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65B3B88-F66B-47CE-BF17-882A3F44073C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1371600" y="685800"/>
            <a:ext cx="9600840" cy="68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60BE862-E795-4D70-9ED4-DB07913661CD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46BDC60-A334-43F2-A3DA-ADFE31108960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D844F9B-ADB3-4469-B773-59466367A00E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9641353-3ACD-47C5-A5EE-EF3ECE78D9A6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799B41D-65A6-4963-813E-977AB6424A30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9497372-8C56-4BFC-BE75-420DC7795CDC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3CD2DA0-1054-4416-B67D-F0F6B3DCF979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61772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786420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137160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461772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786420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D46EC5A-A37C-4BCB-AB0D-B939852F030B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CA5422A-9FA0-43B8-B384-3260A577B2ED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887684F-49BF-44DA-BCEF-B1C12BE0DC2B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C608B8D-C5E7-45D1-840F-2709D0CB442C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371600" y="685800"/>
            <a:ext cx="9600840" cy="68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0FFA4A3-6A8E-45BC-9CCB-D567482DDFE5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D86670F-F2E8-48C4-99D1-715C3FD01E6C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865ED56-DF83-4F2D-97CF-9C0473A9076B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C327BA0-9AAB-46A5-991B-6ADAC35AFB60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915200" y="1788480"/>
            <a:ext cx="8361000" cy="20977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89000"/>
              </a:lnSpc>
              <a:buNone/>
            </a:pPr>
            <a:r>
              <a:rPr lang="fr-FR" sz="7200" b="0" strike="noStrike" cap="all" spc="-1">
                <a:solidFill>
                  <a:srgbClr val="191B0E"/>
                </a:solidFill>
                <a:latin typeface="Franklin Gothic Book"/>
              </a:rPr>
              <a:t>Modifiez le style du titre</a:t>
            </a:r>
            <a:endParaRPr lang="en-US" sz="72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>
            <a:off x="752760" y="6453360"/>
            <a:ext cx="160776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191B0E"/>
                </a:solidFill>
                <a:latin typeface="Franklin Gothic Book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191B0E"/>
                </a:solidFill>
                <a:latin typeface="Franklin Gothic Book"/>
              </a:rPr>
              <a:t>&lt;date/time&gt;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>
            <a:off x="2584080" y="6453360"/>
            <a:ext cx="702288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CA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983052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191B0E"/>
                </a:solidFill>
                <a:latin typeface="Franklin Gothic Book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FB6B3C-5B17-4376-B9CA-8A27785BFA5C}" type="slidenum">
              <a:rPr lang="en-US" sz="1200" b="0" strike="noStrike" spc="-1">
                <a:solidFill>
                  <a:srgbClr val="191B0E"/>
                </a:solidFill>
                <a:latin typeface="Franklin Gothic Book"/>
              </a:rPr>
              <a:t>‹N°›</a:t>
            </a:fld>
            <a:endParaRPr lang="en-CA" sz="1200" b="0" strike="noStrike" spc="-1">
              <a:latin typeface="Times New Roman"/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52760" y="744120"/>
            <a:ext cx="10673640" cy="5349600"/>
            <a:chOff x="752760" y="744120"/>
            <a:chExt cx="10673640" cy="5349600"/>
          </a:xfrm>
        </p:grpSpPr>
        <p:sp>
          <p:nvSpPr>
            <p:cNvPr id="6" name="Freeform 6"/>
            <p:cNvSpPr/>
            <p:nvPr/>
          </p:nvSpPr>
          <p:spPr>
            <a:xfrm>
              <a:off x="8151840" y="1685520"/>
              <a:ext cx="3274560" cy="4408200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Freeform 6"/>
            <p:cNvSpPr/>
            <p:nvPr/>
          </p:nvSpPr>
          <p:spPr>
            <a:xfrm flipH="1" flipV="1">
              <a:off x="752400" y="743760"/>
              <a:ext cx="3275280" cy="4408200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4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91B0E"/>
                </a:solidFill>
                <a:latin typeface="Franklin Gothic Book"/>
              </a:rPr>
              <a:t>Click to edit the outline text format</a:t>
            </a:r>
          </a:p>
          <a:p>
            <a:pPr marL="864000" lvl="1" indent="-324000">
              <a:lnSpc>
                <a:spcPct val="94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191B0E"/>
                </a:solidFill>
                <a:latin typeface="Franklin Gothic Book"/>
              </a:rPr>
              <a:t>Second Outline Level</a:t>
            </a:r>
          </a:p>
          <a:p>
            <a:pPr marL="1296000" lvl="2" indent="-288000">
              <a:lnSpc>
                <a:spcPct val="94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i="1" strike="noStrike" spc="-1">
                <a:solidFill>
                  <a:srgbClr val="191B0E"/>
                </a:solidFill>
                <a:latin typeface="Franklin Gothic Book"/>
              </a:rPr>
              <a:t>Third Outline Level</a:t>
            </a:r>
          </a:p>
          <a:p>
            <a:pPr marL="1728000" lvl="3" indent="-216000">
              <a:lnSpc>
                <a:spcPct val="94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191B0E"/>
                </a:solidFill>
                <a:latin typeface="Franklin Gothic Book"/>
              </a:rPr>
              <a:t>Fourth Outline Level</a:t>
            </a:r>
          </a:p>
          <a:p>
            <a:pPr marL="2160000" lvl="4" indent="-216000">
              <a:lnSpc>
                <a:spcPct val="94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91B0E"/>
                </a:solidFill>
                <a:latin typeface="Franklin Gothic Book"/>
              </a:rPr>
              <a:t>Fifth Outline Level</a:t>
            </a:r>
          </a:p>
          <a:p>
            <a:pPr marL="2592000" lvl="5" indent="-216000">
              <a:lnSpc>
                <a:spcPct val="94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91B0E"/>
                </a:solidFill>
                <a:latin typeface="Franklin Gothic Book"/>
              </a:rPr>
              <a:t>Sixth Outline Level</a:t>
            </a:r>
          </a:p>
          <a:p>
            <a:pPr marL="3024000" lvl="6" indent="-216000">
              <a:lnSpc>
                <a:spcPct val="94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91B0E"/>
                </a:solidFill>
                <a:latin typeface="Franklin Gothic Book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8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FR" sz="4400" b="0" strike="noStrike" spc="-1">
                <a:solidFill>
                  <a:srgbClr val="191B0E"/>
                </a:solidFill>
                <a:latin typeface="Franklin Gothic Book"/>
              </a:rPr>
              <a:t>Modifiez le style du titre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FR" sz="2000" b="0" strike="noStrike" spc="-1">
                <a:solidFill>
                  <a:srgbClr val="191B0E"/>
                </a:solidFill>
                <a:latin typeface="Franklin Gothic Book"/>
              </a:rPr>
              <a:t>Cliquez pour modifier les styles du texte du masque</a:t>
            </a: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  <a:p>
            <a:pPr marL="914400" lvl="1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fr-FR" sz="2000" b="0" i="1" strike="noStrike" spc="-1">
                <a:solidFill>
                  <a:srgbClr val="191B0E"/>
                </a:solidFill>
                <a:latin typeface="Franklin Gothic Book"/>
              </a:rPr>
              <a:t>Deuxième niveau</a:t>
            </a: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  <a:p>
            <a:pPr marL="1371600" lvl="2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FR" sz="1800" b="0" strike="noStrike" spc="-1">
                <a:solidFill>
                  <a:srgbClr val="191B0E"/>
                </a:solidFill>
                <a:latin typeface="Franklin Gothic Book"/>
              </a:rPr>
              <a:t>Troisième niveau</a:t>
            </a:r>
            <a:endParaRPr lang="en-US" sz="1800" b="0" i="1" strike="noStrike" spc="-1">
              <a:solidFill>
                <a:srgbClr val="191B0E"/>
              </a:solidFill>
              <a:latin typeface="Franklin Gothic Book"/>
            </a:endParaRPr>
          </a:p>
          <a:p>
            <a:pPr marL="1828800" lvl="3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fr-FR" sz="1800" b="0" i="1" strike="noStrike" spc="-1">
                <a:solidFill>
                  <a:srgbClr val="191B0E"/>
                </a:solidFill>
                <a:latin typeface="Franklin Gothic Book"/>
              </a:rPr>
              <a:t>Quatrième niveau</a:t>
            </a:r>
            <a:endParaRPr lang="en-US" sz="1800" b="0" strike="noStrike" spc="-1">
              <a:solidFill>
                <a:srgbClr val="191B0E"/>
              </a:solidFill>
              <a:latin typeface="Franklin Gothic Book"/>
            </a:endParaRPr>
          </a:p>
          <a:p>
            <a:pPr marL="2286000" lvl="4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FR" sz="1600" b="0" strike="noStrike" spc="-1">
                <a:solidFill>
                  <a:srgbClr val="191B0E"/>
                </a:solidFill>
                <a:latin typeface="Franklin Gothic Book"/>
              </a:rPr>
              <a:t>Cinquième niveau</a:t>
            </a:r>
            <a:endParaRPr lang="en-US" sz="16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4"/>
          </p:nvPr>
        </p:nvSpPr>
        <p:spPr>
          <a:xfrm>
            <a:off x="1390680" y="6453360"/>
            <a:ext cx="120420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191B0E"/>
                </a:solidFill>
                <a:latin typeface="Franklin Gothic Book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191B0E"/>
                </a:solidFill>
                <a:latin typeface="Franklin Gothic Book"/>
              </a:rPr>
              <a:t>&lt;date/time&gt;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ftr" idx="5"/>
          </p:nvPr>
        </p:nvSpPr>
        <p:spPr>
          <a:xfrm>
            <a:off x="2893680" y="6453360"/>
            <a:ext cx="628056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CA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0" name="PlaceHolder 5"/>
          <p:cNvSpPr>
            <a:spLocks noGrp="1"/>
          </p:cNvSpPr>
          <p:nvPr>
            <p:ph type="sldNum" idx="6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191B0E"/>
                </a:solidFill>
                <a:latin typeface="Franklin Gothic Book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B2CB436-DDB2-4239-A25C-24F7D01EE061}" type="slidenum">
              <a:rPr lang="en-US" sz="1200" b="0" strike="noStrike" spc="-1">
                <a:solidFill>
                  <a:srgbClr val="191B0E"/>
                </a:solidFill>
                <a:latin typeface="Franklin Gothic Book"/>
              </a:rPr>
              <a:t>‹N°›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4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CA"/>
          </a:p>
        </p:txBody>
      </p:sp>
      <p:pic>
        <p:nvPicPr>
          <p:cNvPr id="88" name="Picture 22" descr="extreme close up of line chart graphic"/>
          <p:cNvPicPr/>
          <p:nvPr/>
        </p:nvPicPr>
        <p:blipFill>
          <a:blip r:embed="rId2"/>
          <a:srcRect t="9999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89" name="Freeform: Shape 51"/>
          <p:cNvSpPr/>
          <p:nvPr/>
        </p:nvSpPr>
        <p:spPr>
          <a:xfrm flipH="1" flipV="1">
            <a:off x="5670000" y="3709440"/>
            <a:ext cx="2131200" cy="1830600"/>
          </a:xfrm>
          <a:custGeom>
            <a:avLst/>
            <a:gdLst/>
            <a:ahLst/>
            <a:cxnLst/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0" name="Rectangle 49"/>
          <p:cNvSpPr/>
          <p:nvPr/>
        </p:nvSpPr>
        <p:spPr>
          <a:xfrm>
            <a:off x="6138000" y="4166640"/>
            <a:ext cx="5607720" cy="203976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297840" y="4332960"/>
            <a:ext cx="5267880" cy="830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0000"/>
          </a:bodyPr>
          <a:lstStyle/>
          <a:p>
            <a:pPr>
              <a:lnSpc>
                <a:spcPct val="89000"/>
              </a:lnSpc>
              <a:buNone/>
            </a:pPr>
            <a:r>
              <a:rPr lang="en-US" sz="5400" b="0" strike="noStrike" cap="all" spc="-1" dirty="0" err="1">
                <a:solidFill>
                  <a:srgbClr val="FFFFFF"/>
                </a:solidFill>
                <a:latin typeface="Franklin Gothic Book"/>
              </a:rPr>
              <a:t>Chimie</a:t>
            </a:r>
            <a:r>
              <a:rPr lang="en-US" sz="5400" b="0" strike="noStrike" cap="all" spc="-1" dirty="0">
                <a:solidFill>
                  <a:srgbClr val="FFFFFF"/>
                </a:solidFill>
                <a:latin typeface="Franklin Gothic Book"/>
              </a:rPr>
              <a:t> </a:t>
            </a:r>
            <a:r>
              <a:rPr lang="en-US" sz="5400" b="0" strike="noStrike" cap="all" spc="-1" dirty="0" err="1">
                <a:solidFill>
                  <a:srgbClr val="FFFFFF"/>
                </a:solidFill>
                <a:latin typeface="Franklin Gothic Book"/>
              </a:rPr>
              <a:t>Quantique</a:t>
            </a:r>
            <a:endParaRPr lang="en-US" sz="5400" b="0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297840" y="5419080"/>
            <a:ext cx="5267880" cy="53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12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Franklin Gothic Book"/>
              </a:rPr>
              <a:t>Christopher Sicotte</a:t>
            </a: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0855B-B412-CF51-8DC7-7C4653031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4BECA588-E6C5-7E46-6378-85099E9CC6BD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Chimie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21B4FB2-956D-9B7E-99FD-E8A9C0901844}"/>
              </a:ext>
            </a:extLst>
          </p:cNvPr>
          <p:cNvSpPr txBox="1"/>
          <p:nvPr/>
        </p:nvSpPr>
        <p:spPr>
          <a:xfrm>
            <a:off x="1371600" y="2462844"/>
            <a:ext cx="3078087" cy="4616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CA" sz="2400" dirty="0"/>
              <a:t>Approximation LCAO</a:t>
            </a:r>
            <a:endParaRPr lang="en-CA" sz="2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12B9BDA-E92D-655B-0FFE-DE45F9FCB2F5}"/>
              </a:ext>
            </a:extLst>
          </p:cNvPr>
          <p:cNvSpPr txBox="1"/>
          <p:nvPr/>
        </p:nvSpPr>
        <p:spPr>
          <a:xfrm>
            <a:off x="4624949" y="2359330"/>
            <a:ext cx="6072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Isoler les différents atomes de la molécule en établissant une base d’orbitale atomique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Construire les orbitales moléculaires comme des combinaisons linéaires des orbitales atomiques</a:t>
            </a:r>
            <a:endParaRPr lang="en-CA" dirty="0"/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12AEC5BD-058F-2C14-CD1B-66F6C32D06A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Approximations</a:t>
            </a:r>
            <a:endParaRPr lang="en-CA" sz="32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3F0DE60-65EA-A1F7-05D9-E0A381B89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914512"/>
            <a:ext cx="3400425" cy="885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93B2E4-8692-8A51-D9C4-ACE878B92722}"/>
              </a:ext>
            </a:extLst>
          </p:cNvPr>
          <p:cNvSpPr/>
          <p:nvPr/>
        </p:nvSpPr>
        <p:spPr>
          <a:xfrm>
            <a:off x="3133725" y="4900883"/>
            <a:ext cx="1574077" cy="8858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2B17D2-7648-EDC4-6E26-BD319316B0F5}"/>
              </a:ext>
            </a:extLst>
          </p:cNvPr>
          <p:cNvSpPr txBox="1"/>
          <p:nvPr/>
        </p:nvSpPr>
        <p:spPr>
          <a:xfrm>
            <a:off x="4793898" y="514037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7030A0"/>
                </a:solidFill>
              </a:rPr>
              <a:t>Énergie de répulsion</a:t>
            </a:r>
          </a:p>
          <a:p>
            <a:r>
              <a:rPr lang="fr-CA" dirty="0">
                <a:solidFill>
                  <a:srgbClr val="7030A0"/>
                </a:solidFill>
              </a:rPr>
              <a:t>Noyaux-noyaux</a:t>
            </a:r>
            <a:endParaRPr lang="en-CA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006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B1A19-9D99-86D8-792A-AEDAFCA7C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BA7C2539-FA67-64D0-BE79-842BAF540154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Chimie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7F29700D-5468-BE22-4E61-064080A5BDE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Base d’occupation</a:t>
            </a:r>
            <a:endParaRPr lang="en-CA" sz="3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F95877-A2BA-F424-7F64-5AAE12F6C68D}"/>
              </a:ext>
            </a:extLst>
          </p:cNvPr>
          <p:cNvSpPr txBox="1"/>
          <p:nvPr/>
        </p:nvSpPr>
        <p:spPr>
          <a:xfrm>
            <a:off x="1371600" y="2316037"/>
            <a:ext cx="741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Description des états des électrons pour une molécule n spin orbitales:</a:t>
            </a:r>
          </a:p>
          <a:p>
            <a:endParaRPr lang="en-CA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DF3CFE-1AE4-C583-DC3A-14BFB145D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962368"/>
            <a:ext cx="44672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2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400" b="0" strike="noStrike" spc="-1">
                <a:solidFill>
                  <a:srgbClr val="191B0E"/>
                </a:solidFill>
                <a:latin typeface="Franklin Gothic Book"/>
              </a:rPr>
              <a:t>Plan de présentation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b="0" strike="noStrike" spc="-1" dirty="0">
                <a:latin typeface="Franklin Gothic Book"/>
              </a:rPr>
              <a:t>Chimie quantique</a:t>
            </a:r>
            <a:endParaRPr lang="en-US" sz="2000" b="0" strike="noStrike" spc="-1" dirty="0"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77A2BB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77A2BB"/>
                </a:solidFill>
                <a:latin typeface="Franklin Gothic Book"/>
              </a:rPr>
              <a:t>Application sur un ordinateur quantique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Survol</a:t>
            </a:r>
            <a:r>
              <a:rPr lang="en-CA" sz="2000" b="0" strike="noStrike" spc="-1" dirty="0">
                <a:solidFill>
                  <a:srgbClr val="191B0E"/>
                </a:solidFill>
                <a:latin typeface="Franklin Gothic Book"/>
              </a:rPr>
              <a:t> de </a:t>
            </a: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l’algorithme</a:t>
            </a:r>
            <a:endParaRPr lang="en-CA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Difficultés</a:t>
            </a:r>
            <a:r>
              <a:rPr lang="en-CA" sz="2000" b="0" strike="noStrike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rencontrées</a:t>
            </a:r>
            <a:endParaRPr lang="en-CA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Résultats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18BA-931E-8CE2-7433-AB0DC4765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A09EB13F-E0C8-80AE-FC27-36B9B958F493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Application sur un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ordinateur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9DB1B089-6C89-ADF5-97CF-4AD8AEBA1A2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Molécule de H</a:t>
            </a:r>
            <a:r>
              <a:rPr lang="fr-CA" sz="3200" baseline="-25000" dirty="0"/>
              <a:t>2</a:t>
            </a:r>
            <a:r>
              <a:rPr lang="fr-CA" sz="3200" dirty="0"/>
              <a:t> </a:t>
            </a:r>
            <a:endParaRPr lang="en-CA" sz="3200" dirty="0"/>
          </a:p>
        </p:txBody>
      </p:sp>
      <p:pic>
        <p:nvPicPr>
          <p:cNvPr id="13" name="Image 12" descr="Une image contenant texte, cercle, Police, capture d’écran&#10;&#10;Description générée automatiquement">
            <a:extLst>
              <a:ext uri="{FF2B5EF4-FFF2-40B4-BE49-F238E27FC236}">
                <a16:creationId xmlns:a16="http://schemas.microsoft.com/office/drawing/2014/main" id="{FA567CA5-4FC2-8560-D0E9-5080DBAE0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99284"/>
            <a:ext cx="4324350" cy="234315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6AD9325-C399-0E10-C140-9D71A16F5792}"/>
              </a:ext>
            </a:extLst>
          </p:cNvPr>
          <p:cNvSpPr txBox="1"/>
          <p:nvPr/>
        </p:nvSpPr>
        <p:spPr>
          <a:xfrm>
            <a:off x="1371600" y="4652902"/>
            <a:ext cx="33441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100" dirty="0"/>
              <a:t>https://fsr.eui.eu/hydrogen-in-the-energy-transition/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2150103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20564-C8CF-22F8-B9ED-5AAEAD7F1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A11344CF-5857-D4A2-C2F7-95B200BA1858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Application sur un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ordinateur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65862770-1D0B-1B47-6252-229EC881EF4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Molécule de H</a:t>
            </a:r>
            <a:r>
              <a:rPr lang="fr-CA" sz="3200" baseline="-25000" dirty="0"/>
              <a:t>2</a:t>
            </a:r>
            <a:r>
              <a:rPr lang="fr-CA" sz="3200" dirty="0"/>
              <a:t> </a:t>
            </a:r>
            <a:endParaRPr lang="en-CA" sz="3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C05051A-9A7F-0107-4308-687E0504C3C1}"/>
              </a:ext>
            </a:extLst>
          </p:cNvPr>
          <p:cNvSpPr txBox="1"/>
          <p:nvPr/>
        </p:nvSpPr>
        <p:spPr>
          <a:xfrm>
            <a:off x="1371600" y="2316037"/>
            <a:ext cx="383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Description des états des électrons:</a:t>
            </a:r>
          </a:p>
          <a:p>
            <a:endParaRPr lang="en-CA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425E2A1-6F20-7474-9329-BB65A140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962368"/>
            <a:ext cx="4467225" cy="7143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D361FF1-81E9-64C2-F62B-F4BF284D7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262" y="4249018"/>
            <a:ext cx="1209675" cy="52387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1DE4C5E-432A-801F-9D0E-AD75DF0ABF77}"/>
              </a:ext>
            </a:extLst>
          </p:cNvPr>
          <p:cNvSpPr txBox="1"/>
          <p:nvPr/>
        </p:nvSpPr>
        <p:spPr>
          <a:xfrm>
            <a:off x="1371600" y="4326290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Pour une molécule de H</a:t>
            </a:r>
            <a:r>
              <a:rPr lang="fr-CA" baseline="-25000" dirty="0"/>
              <a:t>2</a:t>
            </a:r>
            <a:endParaRPr lang="en-CA" dirty="0"/>
          </a:p>
        </p:txBody>
      </p:sp>
      <p:pic>
        <p:nvPicPr>
          <p:cNvPr id="13" name="Image 12" descr="Une image contenant texte, cercle, Police, capture d’écran&#10;&#10;Description générée automatiquement">
            <a:extLst>
              <a:ext uri="{FF2B5EF4-FFF2-40B4-BE49-F238E27FC236}">
                <a16:creationId xmlns:a16="http://schemas.microsoft.com/office/drawing/2014/main" id="{DBAD9F52-BBD4-2FA9-06C1-EBD67A64E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192" y="2571362"/>
            <a:ext cx="4324350" cy="234315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EC2E77E-CED8-3DFB-DA80-36BA34C57740}"/>
              </a:ext>
            </a:extLst>
          </p:cNvPr>
          <p:cNvSpPr txBox="1"/>
          <p:nvPr/>
        </p:nvSpPr>
        <p:spPr>
          <a:xfrm>
            <a:off x="6722192" y="4924980"/>
            <a:ext cx="33441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100" dirty="0"/>
              <a:t>https://fsr.eui.eu/hydrogen-in-the-energy-transition/</a:t>
            </a:r>
            <a:endParaRPr lang="en-CA" sz="1100" dirty="0"/>
          </a:p>
        </p:txBody>
      </p:sp>
      <p:sp>
        <p:nvSpPr>
          <p:cNvPr id="3" name="Accolade ouvrante 2">
            <a:extLst>
              <a:ext uri="{FF2B5EF4-FFF2-40B4-BE49-F238E27FC236}">
                <a16:creationId xmlns:a16="http://schemas.microsoft.com/office/drawing/2014/main" id="{3139A229-CB9C-41FB-C887-40C0DB2CB350}"/>
              </a:ext>
            </a:extLst>
          </p:cNvPr>
          <p:cNvSpPr/>
          <p:nvPr/>
        </p:nvSpPr>
        <p:spPr>
          <a:xfrm rot="16200000">
            <a:off x="4576243" y="4461680"/>
            <a:ext cx="289711" cy="912137"/>
          </a:xfrm>
          <a:prstGeom prst="leftBrace">
            <a:avLst>
              <a:gd name="adj1" fmla="val 3690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BD0F9-8C6E-8345-7333-B5752352B50C}"/>
              </a:ext>
            </a:extLst>
          </p:cNvPr>
          <p:cNvSpPr txBox="1"/>
          <p:nvPr/>
        </p:nvSpPr>
        <p:spPr>
          <a:xfrm>
            <a:off x="3952298" y="5062604"/>
            <a:ext cx="202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2 orbitales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4 spin orbitales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579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6DBE9-AA19-16F1-6431-4ABBCCAC1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093AA7AB-1395-2523-9324-8054E799D997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Application sur un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ordinateur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8EFBD67A-6DCC-066F-B203-A442506FBD2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Hamiltonien moléculaire en seconde quantification</a:t>
            </a:r>
            <a:endParaRPr lang="en-CA" sz="32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500B0C1-C79F-02F9-A777-9C992AD99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962368"/>
            <a:ext cx="2943225" cy="6477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57E725B-EAB1-462A-9112-635AB89543F6}"/>
              </a:ext>
            </a:extLst>
          </p:cNvPr>
          <p:cNvSpPr txBox="1"/>
          <p:nvPr/>
        </p:nvSpPr>
        <p:spPr>
          <a:xfrm>
            <a:off x="1371600" y="2316037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On veut trouver l’énergie: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537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7189A-ADDA-384E-B286-A45326D97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93AC5742-BA31-2805-A9F5-D46BB1D85C29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Application sur un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ordinateur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1CA356DE-3270-F518-A3FD-6A0A428AED3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Hamiltonien moléculaire en seconde quantification</a:t>
            </a:r>
            <a:endParaRPr lang="en-CA" sz="32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350AC39-84B0-3CD9-E42C-57AF82A56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011813"/>
            <a:ext cx="4133850" cy="80962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3CF2784-9DF2-9B33-219D-E447F4CFD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962368"/>
            <a:ext cx="2943225" cy="6477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431BF33-6805-2735-9D03-EBD5E5610317}"/>
              </a:ext>
            </a:extLst>
          </p:cNvPr>
          <p:cNvSpPr txBox="1"/>
          <p:nvPr/>
        </p:nvSpPr>
        <p:spPr>
          <a:xfrm>
            <a:off x="1371600" y="2316037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On veut trouver l’énergie:</a:t>
            </a:r>
          </a:p>
          <a:p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463ABE-417A-F02C-456A-30B2F22C098D}"/>
              </a:ext>
            </a:extLst>
          </p:cNvPr>
          <p:cNvSpPr/>
          <p:nvPr/>
        </p:nvSpPr>
        <p:spPr>
          <a:xfrm>
            <a:off x="2576052" y="4257368"/>
            <a:ext cx="314632" cy="28513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AFA6EC-A173-BEE0-66C9-AE49CB55C769}"/>
              </a:ext>
            </a:extLst>
          </p:cNvPr>
          <p:cNvSpPr/>
          <p:nvPr/>
        </p:nvSpPr>
        <p:spPr>
          <a:xfrm>
            <a:off x="4040751" y="4256399"/>
            <a:ext cx="397899" cy="28513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E65E56-ADC0-089D-35D2-8E7408B11918}"/>
              </a:ext>
            </a:extLst>
          </p:cNvPr>
          <p:cNvSpPr txBox="1"/>
          <p:nvPr/>
        </p:nvSpPr>
        <p:spPr>
          <a:xfrm>
            <a:off x="8700018" y="4011813"/>
            <a:ext cx="2390463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/>
              <a:t>Tenseur à deux corps</a:t>
            </a:r>
            <a:endParaRPr lang="en-CA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524E7A6-BC4E-8683-2AE2-35D3127EF597}"/>
              </a:ext>
            </a:extLst>
          </p:cNvPr>
          <p:cNvSpPr txBox="1"/>
          <p:nvPr/>
        </p:nvSpPr>
        <p:spPr>
          <a:xfrm>
            <a:off x="8700018" y="4442034"/>
            <a:ext cx="2567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Interaction entre les électrons</a:t>
            </a:r>
            <a:endParaRPr lang="en-CA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650DFAE-D71D-9504-EE2C-4B091347AE11}"/>
              </a:ext>
            </a:extLst>
          </p:cNvPr>
          <p:cNvSpPr txBox="1"/>
          <p:nvPr/>
        </p:nvSpPr>
        <p:spPr>
          <a:xfrm>
            <a:off x="6119357" y="4040289"/>
            <a:ext cx="2146806" cy="36933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/>
              <a:t>Tenseur à un corps</a:t>
            </a:r>
            <a:endParaRPr lang="en-CA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0122441-2F14-80E0-65AB-E16D340CBBE5}"/>
              </a:ext>
            </a:extLst>
          </p:cNvPr>
          <p:cNvSpPr txBox="1"/>
          <p:nvPr/>
        </p:nvSpPr>
        <p:spPr>
          <a:xfrm>
            <a:off x="5966523" y="4548120"/>
            <a:ext cx="25673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Énergie cinétique des électrons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Interaction des électrons avec les noyaux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309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8A0B3-7FFD-4D18-7B30-AD00248EB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937B633E-7586-3AF7-467D-870A870DC340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Application sur un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ordinateur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EF8836B1-FF96-9585-D640-1B17E2F7EC9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Hamiltonien moléculaire en seconde quantification</a:t>
            </a:r>
            <a:endParaRPr lang="en-CA" sz="32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7C3CDF7-82E7-BBCE-E5D3-C73227133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962368"/>
            <a:ext cx="2943225" cy="6477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861F249-7A8C-BF7D-C61E-A8DAAF138767}"/>
              </a:ext>
            </a:extLst>
          </p:cNvPr>
          <p:cNvSpPr txBox="1"/>
          <p:nvPr/>
        </p:nvSpPr>
        <p:spPr>
          <a:xfrm>
            <a:off x="1371600" y="2316037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On veut trouver l’énergie:</a:t>
            </a:r>
          </a:p>
          <a:p>
            <a:endParaRPr lang="en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A19457-BDBB-9CF1-B2CC-A454BB814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011813"/>
            <a:ext cx="4133850" cy="8096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19AC12E-8A53-3296-8A7F-259B25DA9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543" y="4011813"/>
            <a:ext cx="2000250" cy="771525"/>
          </a:xfrm>
          <a:prstGeom prst="rect">
            <a:avLst/>
          </a:prstGeom>
        </p:spPr>
      </p:pic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35BCFFDE-0997-2684-4404-C93EAACECAAE}"/>
              </a:ext>
            </a:extLst>
          </p:cNvPr>
          <p:cNvSpPr/>
          <p:nvPr/>
        </p:nvSpPr>
        <p:spPr>
          <a:xfrm>
            <a:off x="5722374" y="4245175"/>
            <a:ext cx="806245" cy="304800"/>
          </a:xfrm>
          <a:prstGeom prst="rightArrow">
            <a:avLst/>
          </a:prstGeom>
          <a:solidFill>
            <a:srgbClr val="FFFF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7B93EA5-F155-98B3-A6B3-03D196E3E656}"/>
              </a:ext>
            </a:extLst>
          </p:cNvPr>
          <p:cNvSpPr txBox="1"/>
          <p:nvPr/>
        </p:nvSpPr>
        <p:spPr>
          <a:xfrm>
            <a:off x="4695616" y="3361595"/>
            <a:ext cx="2800767" cy="3693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/>
              <a:t>Encodage Jordan-Wigner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41893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8ACAF-AA8F-A92B-E96B-5CB380F59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791C4438-8E87-53F8-95F6-DDD402E755CE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Application sur un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ordinateur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8B35E5EF-B24E-9B1A-4A69-752A11BB5FA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Hamiltonien moléculaire en seconde quantification</a:t>
            </a:r>
            <a:endParaRPr lang="en-CA" sz="32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7BB8629-C5C5-DCCD-55E6-30333B106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962368"/>
            <a:ext cx="2943225" cy="6477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E776E4C-5873-2545-346C-E41ED2565CB2}"/>
              </a:ext>
            </a:extLst>
          </p:cNvPr>
          <p:cNvSpPr txBox="1"/>
          <p:nvPr/>
        </p:nvSpPr>
        <p:spPr>
          <a:xfrm>
            <a:off x="1371600" y="2316037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On veut trouver l’énergie:</a:t>
            </a:r>
          </a:p>
          <a:p>
            <a:endParaRPr lang="en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F6C7AB3-1949-BD07-C9CE-E9326AFAB184}"/>
              </a:ext>
            </a:extLst>
          </p:cNvPr>
          <p:cNvSpPr txBox="1"/>
          <p:nvPr/>
        </p:nvSpPr>
        <p:spPr>
          <a:xfrm>
            <a:off x="6740072" y="3729298"/>
            <a:ext cx="2417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Opérateur d’annihilation:</a:t>
            </a:r>
            <a:endParaRPr lang="en-CA" sz="1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FA386C-0B56-1555-71B4-D93C445CA72E}"/>
              </a:ext>
            </a:extLst>
          </p:cNvPr>
          <p:cNvSpPr txBox="1"/>
          <p:nvPr/>
        </p:nvSpPr>
        <p:spPr>
          <a:xfrm>
            <a:off x="9328961" y="3729298"/>
            <a:ext cx="2239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/>
              <a:t>Opérateur de création:</a:t>
            </a:r>
            <a:endParaRPr lang="en-CA" sz="16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DE4315A-5A92-B0FF-0378-8B1AB35D5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072" y="4049340"/>
            <a:ext cx="2409825" cy="7334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36D451E-224A-C71B-9572-79C07ACA8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311" y="4048686"/>
            <a:ext cx="2497606" cy="73342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AA0A765-8A32-B744-BD5C-6D5EFE69F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4011813"/>
            <a:ext cx="4133850" cy="809625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D3C8593-78B2-8277-0E3E-8D1C5D14749B}"/>
              </a:ext>
            </a:extLst>
          </p:cNvPr>
          <p:cNvSpPr/>
          <p:nvPr/>
        </p:nvSpPr>
        <p:spPr>
          <a:xfrm>
            <a:off x="5722374" y="4245175"/>
            <a:ext cx="806245" cy="304800"/>
          </a:xfrm>
          <a:prstGeom prst="rightArrow">
            <a:avLst/>
          </a:prstGeom>
          <a:solidFill>
            <a:srgbClr val="FFFF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451063-E6F5-F701-1B08-5A08D458540B}"/>
              </a:ext>
            </a:extLst>
          </p:cNvPr>
          <p:cNvSpPr txBox="1"/>
          <p:nvPr/>
        </p:nvSpPr>
        <p:spPr>
          <a:xfrm>
            <a:off x="4695616" y="3361595"/>
            <a:ext cx="2800767" cy="3693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/>
              <a:t>Encodage Jordan-Wigner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9597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1CB66-19CD-2C0A-21E9-08ED47ACA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9EED4E88-E1B3-D7A3-F22F-34F1F0919363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Application sur un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ordinateur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A0D50E11-155D-5C69-37F4-21E33CF41CD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Hamiltonien moléculaire en seconde quantification</a:t>
            </a:r>
            <a:endParaRPr lang="en-CA" sz="32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EDB4646-3F07-A026-A223-832E03F1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962368"/>
            <a:ext cx="2943225" cy="6477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575748F-B78F-2D59-7A5C-6A68DB49E248}"/>
              </a:ext>
            </a:extLst>
          </p:cNvPr>
          <p:cNvSpPr txBox="1"/>
          <p:nvPr/>
        </p:nvSpPr>
        <p:spPr>
          <a:xfrm>
            <a:off x="1371600" y="2316037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On veut trouver l’énergie:</a:t>
            </a:r>
          </a:p>
          <a:p>
            <a:endParaRPr lang="en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6CE49B-3A8A-81E9-6629-3307132CA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011813"/>
            <a:ext cx="4133850" cy="8096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933AE48-B2D2-91D6-10F5-33AAF65F0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368829"/>
            <a:ext cx="32956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01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400" b="0" u="sng" strike="noStrike" spc="-1" dirty="0">
                <a:solidFill>
                  <a:srgbClr val="191B0E"/>
                </a:solidFill>
                <a:latin typeface="Franklin Gothic Book"/>
              </a:rPr>
              <a:t>Plan de </a:t>
            </a:r>
            <a:r>
              <a:rPr lang="en-US" sz="4400" b="0" u="sng" strike="noStrike" spc="-1" dirty="0" err="1">
                <a:solidFill>
                  <a:srgbClr val="191B0E"/>
                </a:solidFill>
                <a:latin typeface="Franklin Gothic Book"/>
              </a:rPr>
              <a:t>présentation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77A2BB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77A2BB"/>
                </a:solidFill>
                <a:latin typeface="Franklin Gothic Book"/>
              </a:rPr>
              <a:t>Chimie quantique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spc="-1" dirty="0">
                <a:solidFill>
                  <a:srgbClr val="191B0E"/>
                </a:solidFill>
                <a:latin typeface="Franklin Gothic Book"/>
              </a:rPr>
              <a:t>Application sur un </a:t>
            </a: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ordinateur</a:t>
            </a:r>
            <a:r>
              <a:rPr lang="en-CA" sz="2000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CA" sz="2000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Survol</a:t>
            </a:r>
            <a:r>
              <a:rPr lang="en-CA" sz="2000" b="0" strike="noStrike" spc="-1" dirty="0">
                <a:solidFill>
                  <a:srgbClr val="191B0E"/>
                </a:solidFill>
                <a:latin typeface="Franklin Gothic Book"/>
              </a:rPr>
              <a:t> de </a:t>
            </a: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l’algorithme</a:t>
            </a:r>
            <a:endParaRPr lang="en-CA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Difficultés</a:t>
            </a:r>
            <a:r>
              <a:rPr lang="en-CA" sz="2000" b="0" strike="noStrike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rencontrées</a:t>
            </a:r>
            <a:endParaRPr lang="en-CA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Résultats</a:t>
            </a:r>
            <a:endParaRPr lang="en-CA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9185B-30D6-FB0A-0C85-D9C6E297B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CE1E93E5-FA0A-EDE1-369B-99E8221FDBF6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Application sur un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ordinateur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8CEE5B0F-D014-0F0B-4877-1944F47DA85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Hamiltonien moléculaire en seconde quantification</a:t>
            </a:r>
            <a:endParaRPr lang="en-CA" sz="32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D1566E9-F80F-EC1E-814D-D7516A18C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962368"/>
            <a:ext cx="2943225" cy="6477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A259724-7920-5F40-7158-89230AB4FBCC}"/>
              </a:ext>
            </a:extLst>
          </p:cNvPr>
          <p:cNvSpPr txBox="1"/>
          <p:nvPr/>
        </p:nvSpPr>
        <p:spPr>
          <a:xfrm>
            <a:off x="1371600" y="2316037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On veut trouver l’énergie:</a:t>
            </a:r>
          </a:p>
          <a:p>
            <a:endParaRPr lang="en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6C0A85E-C315-BD0D-B38B-1C4284E0B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011813"/>
            <a:ext cx="4133850" cy="8096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B22161E-4184-1865-2E83-ED31F13AD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368829"/>
            <a:ext cx="3295650" cy="6191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C75BEE-E981-8D7A-DD01-62C163FC1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734" y="5368829"/>
            <a:ext cx="3872155" cy="619125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1C7E65B9-31D2-7054-3A4D-37FAEF9492A6}"/>
              </a:ext>
            </a:extLst>
          </p:cNvPr>
          <p:cNvSpPr/>
          <p:nvPr/>
        </p:nvSpPr>
        <p:spPr>
          <a:xfrm>
            <a:off x="4817807" y="5525991"/>
            <a:ext cx="806245" cy="304800"/>
          </a:xfrm>
          <a:prstGeom prst="rightArrow">
            <a:avLst/>
          </a:prstGeom>
          <a:solidFill>
            <a:srgbClr val="FFFF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8F37651-755F-3256-27F7-0DBA086632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7734" y="5995328"/>
            <a:ext cx="33909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03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F5254-8E1B-012C-9A32-91C370CA4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C41ABE55-D998-25D9-DB15-D1CBF2FC8AE4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Application sur un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ordinateur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37F4C31E-2405-8DA9-847D-D7E80EB79F2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Données nécessaires pour estimer l’énergie de H</a:t>
            </a:r>
            <a:r>
              <a:rPr lang="fr-CA" sz="3200" baseline="-25000" dirty="0"/>
              <a:t>2</a:t>
            </a:r>
            <a:endParaRPr lang="en-CA" sz="3200" baseline="-250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D27770F-7472-74FB-10B4-AF8D80044CDA}"/>
              </a:ext>
            </a:extLst>
          </p:cNvPr>
          <p:cNvSpPr txBox="1"/>
          <p:nvPr/>
        </p:nvSpPr>
        <p:spPr>
          <a:xfrm>
            <a:off x="1344561" y="2841776"/>
            <a:ext cx="3800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Données fournies:</a:t>
            </a:r>
          </a:p>
          <a:p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00B050"/>
                </a:solidFill>
              </a:rPr>
              <a:t>Distance inter-noyaux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00B0F0"/>
                </a:solidFill>
              </a:rPr>
              <a:t>Valeur du tenseur à un corps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FF0000"/>
                </a:solidFill>
              </a:rPr>
              <a:t>Valeur du tenseur à deux corps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7030A0"/>
                </a:solidFill>
              </a:rPr>
              <a:t>Énergie de répulsion des noyaux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endParaRPr lang="en-CA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F910140-52B2-0A56-A9E9-78E488FA91B8}"/>
              </a:ext>
            </a:extLst>
          </p:cNvPr>
          <p:cNvSpPr/>
          <p:nvPr/>
        </p:nvSpPr>
        <p:spPr>
          <a:xfrm>
            <a:off x="6587613" y="3696929"/>
            <a:ext cx="914400" cy="925213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400" dirty="0"/>
              <a:t>+</a:t>
            </a:r>
            <a:endParaRPr lang="en-CA" sz="44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7FE1A64-702F-DCCC-FD7F-9938B264FF45}"/>
              </a:ext>
            </a:extLst>
          </p:cNvPr>
          <p:cNvSpPr/>
          <p:nvPr/>
        </p:nvSpPr>
        <p:spPr>
          <a:xfrm>
            <a:off x="8234517" y="3696929"/>
            <a:ext cx="914400" cy="925213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400" dirty="0"/>
              <a:t>+</a:t>
            </a:r>
            <a:endParaRPr lang="en-CA" sz="4400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626F817-1C2D-B052-E048-6DD189620B40}"/>
              </a:ext>
            </a:extLst>
          </p:cNvPr>
          <p:cNvSpPr/>
          <p:nvPr/>
        </p:nvSpPr>
        <p:spPr>
          <a:xfrm>
            <a:off x="7005486" y="2735333"/>
            <a:ext cx="378542" cy="3539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-</a:t>
            </a:r>
            <a:endParaRPr lang="en-CA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8373929-7F8E-D8DB-871E-778C4F0B96CF}"/>
              </a:ext>
            </a:extLst>
          </p:cNvPr>
          <p:cNvSpPr/>
          <p:nvPr/>
        </p:nvSpPr>
        <p:spPr>
          <a:xfrm>
            <a:off x="8720798" y="2997594"/>
            <a:ext cx="378542" cy="3539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-</a:t>
            </a:r>
            <a:endParaRPr lang="en-CA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55107F7-26D2-5472-5B1B-11E95C278FD5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7502013" y="4159536"/>
            <a:ext cx="732504" cy="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Éclair 10">
            <a:extLst>
              <a:ext uri="{FF2B5EF4-FFF2-40B4-BE49-F238E27FC236}">
                <a16:creationId xmlns:a16="http://schemas.microsoft.com/office/drawing/2014/main" id="{CB3E8A05-0395-F84E-433E-1433FFBC96FB}"/>
              </a:ext>
            </a:extLst>
          </p:cNvPr>
          <p:cNvSpPr/>
          <p:nvPr/>
        </p:nvSpPr>
        <p:spPr>
          <a:xfrm rot="20664505">
            <a:off x="7393805" y="2992212"/>
            <a:ext cx="639213" cy="873577"/>
          </a:xfrm>
          <a:prstGeom prst="lightningBolt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Éclair 12">
            <a:extLst>
              <a:ext uri="{FF2B5EF4-FFF2-40B4-BE49-F238E27FC236}">
                <a16:creationId xmlns:a16="http://schemas.microsoft.com/office/drawing/2014/main" id="{1F71424B-2B9B-A70C-0BCD-F17B187C1DA2}"/>
              </a:ext>
            </a:extLst>
          </p:cNvPr>
          <p:cNvSpPr/>
          <p:nvPr/>
        </p:nvSpPr>
        <p:spPr>
          <a:xfrm rot="3798446">
            <a:off x="6704377" y="3131463"/>
            <a:ext cx="481001" cy="440185"/>
          </a:xfrm>
          <a:prstGeom prst="lightningBolt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Éclair 13">
            <a:extLst>
              <a:ext uri="{FF2B5EF4-FFF2-40B4-BE49-F238E27FC236}">
                <a16:creationId xmlns:a16="http://schemas.microsoft.com/office/drawing/2014/main" id="{7F26FD17-0299-C0F4-1C3E-06CAA4AFCFDF}"/>
              </a:ext>
            </a:extLst>
          </p:cNvPr>
          <p:cNvSpPr/>
          <p:nvPr/>
        </p:nvSpPr>
        <p:spPr>
          <a:xfrm rot="21381069">
            <a:off x="7486551" y="2775736"/>
            <a:ext cx="1205169" cy="353961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E24A5505-5E04-A01F-6B4A-9F65FF2379A2}"/>
              </a:ext>
            </a:extLst>
          </p:cNvPr>
          <p:cNvSpPr/>
          <p:nvPr/>
        </p:nvSpPr>
        <p:spPr>
          <a:xfrm rot="20445799">
            <a:off x="6249252" y="2936695"/>
            <a:ext cx="609343" cy="195665"/>
          </a:xfrm>
          <a:prstGeom prst="leftArrow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Flèche : gauche 16">
            <a:extLst>
              <a:ext uri="{FF2B5EF4-FFF2-40B4-BE49-F238E27FC236}">
                <a16:creationId xmlns:a16="http://schemas.microsoft.com/office/drawing/2014/main" id="{C36755F7-6EEF-0101-3E7B-3B313782DFBE}"/>
              </a:ext>
            </a:extLst>
          </p:cNvPr>
          <p:cNvSpPr/>
          <p:nvPr/>
        </p:nvSpPr>
        <p:spPr>
          <a:xfrm rot="3281316" flipH="1" flipV="1">
            <a:off x="9122568" y="3284795"/>
            <a:ext cx="737584" cy="238502"/>
          </a:xfrm>
          <a:prstGeom prst="leftArrow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Éclair 18">
            <a:extLst>
              <a:ext uri="{FF2B5EF4-FFF2-40B4-BE49-F238E27FC236}">
                <a16:creationId xmlns:a16="http://schemas.microsoft.com/office/drawing/2014/main" id="{157FCD61-174D-154E-ABBD-537CF7771973}"/>
              </a:ext>
            </a:extLst>
          </p:cNvPr>
          <p:cNvSpPr/>
          <p:nvPr/>
        </p:nvSpPr>
        <p:spPr>
          <a:xfrm rot="17555887">
            <a:off x="7656871" y="4129371"/>
            <a:ext cx="422787" cy="774544"/>
          </a:xfrm>
          <a:prstGeom prst="lightningBolt">
            <a:avLst/>
          </a:prstGeom>
          <a:solidFill>
            <a:srgbClr val="7030A0"/>
          </a:solidFill>
          <a:ln>
            <a:solidFill>
              <a:srgbClr val="4A06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7872F3-77E3-904F-23C3-D40273B2D468}"/>
              </a:ext>
            </a:extLst>
          </p:cNvPr>
          <p:cNvSpPr/>
          <p:nvPr/>
        </p:nvSpPr>
        <p:spPr>
          <a:xfrm>
            <a:off x="8910069" y="4860622"/>
            <a:ext cx="9412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  <a:r>
              <a:rPr lang="fr-FR" sz="54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9662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26CD0-14B2-D4E4-0103-8B2A0F79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>
            <a:extLst>
              <a:ext uri="{FF2B5EF4-FFF2-40B4-BE49-F238E27FC236}">
                <a16:creationId xmlns:a16="http://schemas.microsoft.com/office/drawing/2014/main" id="{03138C61-E92E-7A7D-2F5D-B5420FA52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400" b="0" strike="noStrike" spc="-1">
                <a:solidFill>
                  <a:srgbClr val="191B0E"/>
                </a:solidFill>
                <a:latin typeface="Franklin Gothic Book"/>
              </a:rPr>
              <a:t>Plan de présentation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6D6FCD1E-ED7B-2905-0105-FF729B417AC9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spc="-1" dirty="0">
                <a:latin typeface="Franklin Gothic Book"/>
              </a:rPr>
              <a:t>Chimie quantique</a:t>
            </a: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en-US" sz="2000" spc="-1" dirty="0">
                <a:latin typeface="Franklin Gothic Book"/>
              </a:rPr>
              <a:t>Applications sur un </a:t>
            </a:r>
            <a:r>
              <a:rPr lang="en-US" sz="2000" spc="-1" dirty="0" err="1">
                <a:latin typeface="Franklin Gothic Book"/>
              </a:rPr>
              <a:t>ordinateur</a:t>
            </a:r>
            <a:r>
              <a:rPr lang="en-US" sz="2000" spc="-1" dirty="0">
                <a:latin typeface="Franklin Gothic Book"/>
              </a:rPr>
              <a:t> </a:t>
            </a:r>
            <a:r>
              <a:rPr lang="en-US" sz="2000" spc="-1" dirty="0" err="1">
                <a:latin typeface="Franklin Gothic Book"/>
              </a:rPr>
              <a:t>quantique</a:t>
            </a:r>
            <a:endParaRPr lang="en-US" sz="2000" spc="-1" dirty="0"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77A2BB"/>
              </a:buClr>
              <a:buFont typeface="Franklin Gothic Book"/>
              <a:buChar char="■"/>
            </a:pPr>
            <a:r>
              <a:rPr lang="fr-CA" sz="2000" spc="-1" dirty="0">
                <a:solidFill>
                  <a:srgbClr val="77A2BB"/>
                </a:solidFill>
                <a:latin typeface="Franklin Gothic Book"/>
              </a:rPr>
              <a:t>Survol de l’algorithme</a:t>
            </a:r>
            <a:endParaRPr lang="en-US" sz="2000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Difficultés</a:t>
            </a:r>
            <a:r>
              <a:rPr lang="en-CA" sz="2000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rencontrées</a:t>
            </a:r>
            <a:endParaRPr lang="en-CA" sz="2000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Résultats</a:t>
            </a:r>
            <a:endParaRPr lang="en-US" sz="2000" spc="-1" dirty="0">
              <a:solidFill>
                <a:srgbClr val="191B0E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454294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Quantum_chemistry.py</a:t>
            </a: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spc="-1" dirty="0">
                <a:solidFill>
                  <a:srgbClr val="191B0E"/>
                </a:solidFill>
                <a:latin typeface="Franklin Gothic Book"/>
              </a:rPr>
              <a:t>Pauli_operations.py (projet 2+)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Utils.py (projet 2+)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IBMQ_credentials.py (projet 1, 2)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main.py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FD6E6-78CD-B580-6CCC-3F36E3ACC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87A39E0B-3196-1FD6-6EC9-52939C8A7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E1CC50DD-D2B4-B4AD-39CC-B05090D6D8CE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Quantum_chemistry.py</a:t>
            </a:r>
            <a:endParaRPr lang="en-CA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773608-0FFB-58FE-A807-E77F2C5E069B}"/>
              </a:ext>
            </a:extLst>
          </p:cNvPr>
          <p:cNvSpPr/>
          <p:nvPr/>
        </p:nvSpPr>
        <p:spPr>
          <a:xfrm>
            <a:off x="1108767" y="2042336"/>
            <a:ext cx="3726425" cy="56197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Get_dissociation_curve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89EC54-8BBD-C929-56EC-3D84611728DC}"/>
              </a:ext>
            </a:extLst>
          </p:cNvPr>
          <p:cNvSpPr/>
          <p:nvPr/>
        </p:nvSpPr>
        <p:spPr>
          <a:xfrm>
            <a:off x="1723280" y="2603749"/>
            <a:ext cx="3726425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Create_initial_circuit</a:t>
            </a:r>
            <a:r>
              <a:rPr lang="fr-CA" dirty="0"/>
              <a:t>()</a:t>
            </a:r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245E90-70B6-0052-22B7-E55FE3D70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280" y="3307211"/>
            <a:ext cx="4225874" cy="249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CF2F0F4-B5EB-F2D7-CAAD-5275F6012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497" y="4068657"/>
            <a:ext cx="12096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06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B7DF0-E0D9-0CD4-5CAF-E151BC7EE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78EF5F95-44AC-497E-C64D-7001B9D0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F64B9D95-9B10-AE8C-CE5F-BC30CAAB0A46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Quantum_chemistry.py</a:t>
            </a:r>
            <a:endParaRPr lang="en-CA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134516-2347-4E7F-FC1B-2A2CA23B09D5}"/>
              </a:ext>
            </a:extLst>
          </p:cNvPr>
          <p:cNvSpPr/>
          <p:nvPr/>
        </p:nvSpPr>
        <p:spPr>
          <a:xfrm>
            <a:off x="1108767" y="2042336"/>
            <a:ext cx="3726425" cy="56197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Get_dissociation_curve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9ACA65-DFF0-66D8-0AA0-4902D7A00FEA}"/>
              </a:ext>
            </a:extLst>
          </p:cNvPr>
          <p:cNvSpPr/>
          <p:nvPr/>
        </p:nvSpPr>
        <p:spPr>
          <a:xfrm>
            <a:off x="1723280" y="3165724"/>
            <a:ext cx="5375608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annihilation_operators_with_jordan_wigner</a:t>
            </a:r>
            <a:r>
              <a:rPr lang="en-US" dirty="0"/>
              <a:t>()</a:t>
            </a:r>
            <a:endParaRPr lang="en-CA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5209ECE-7DB2-3CEF-A35E-D6925908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80" y="3778047"/>
            <a:ext cx="6251038" cy="10074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22103E-E225-2D19-622A-E7A130937908}"/>
              </a:ext>
            </a:extLst>
          </p:cNvPr>
          <p:cNvSpPr/>
          <p:nvPr/>
        </p:nvSpPr>
        <p:spPr>
          <a:xfrm>
            <a:off x="1723280" y="2603749"/>
            <a:ext cx="3726425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Create_initial_circuit</a:t>
            </a:r>
            <a:r>
              <a:rPr lang="fr-CA" dirty="0"/>
              <a:t>()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8155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AA5A7-CFA3-18DC-4336-33C10F2E0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30B02B74-D279-3F69-F7AF-365974ECA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556C19F9-C9E8-7BBC-35BA-B908080F1CF5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Quantum_chemistry.py</a:t>
            </a:r>
            <a:endParaRPr lang="en-CA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A8F5BD-8C04-DDA6-531C-273F67F93FB8}"/>
              </a:ext>
            </a:extLst>
          </p:cNvPr>
          <p:cNvSpPr/>
          <p:nvPr/>
        </p:nvSpPr>
        <p:spPr>
          <a:xfrm>
            <a:off x="2761901" y="3718279"/>
            <a:ext cx="1977247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Extract_data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597CC-8F8F-FA8F-0F3F-DD6BFB026973}"/>
              </a:ext>
            </a:extLst>
          </p:cNvPr>
          <p:cNvSpPr/>
          <p:nvPr/>
        </p:nvSpPr>
        <p:spPr>
          <a:xfrm>
            <a:off x="1723280" y="2595453"/>
            <a:ext cx="5375608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annihilation_operators_with_jordan_wigner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C4362-9C25-373B-E5A7-ECD4B09FD911}"/>
              </a:ext>
            </a:extLst>
          </p:cNvPr>
          <p:cNvSpPr/>
          <p:nvPr/>
        </p:nvSpPr>
        <p:spPr>
          <a:xfrm>
            <a:off x="1723280" y="2033478"/>
            <a:ext cx="3726425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Create_initial_circuit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24D6DFF2-1586-BA94-AA4C-A2C7CB926F70}"/>
              </a:ext>
            </a:extLst>
          </p:cNvPr>
          <p:cNvSpPr/>
          <p:nvPr/>
        </p:nvSpPr>
        <p:spPr>
          <a:xfrm flipH="1">
            <a:off x="1723280" y="3156866"/>
            <a:ext cx="3984344" cy="561975"/>
          </a:xfrm>
          <a:prstGeom prst="leftArrow">
            <a:avLst>
              <a:gd name="adj1" fmla="val 100000"/>
              <a:gd name="adj2" fmla="val 279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Pour tous les fichiers de données</a:t>
            </a:r>
            <a:endParaRPr lang="en-CA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B4F32C0-9C27-7308-49CB-1FAE138D62D8}"/>
              </a:ext>
            </a:extLst>
          </p:cNvPr>
          <p:cNvSpPr txBox="1"/>
          <p:nvPr/>
        </p:nvSpPr>
        <p:spPr>
          <a:xfrm>
            <a:off x="2839064" y="4279692"/>
            <a:ext cx="3800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00B050"/>
                </a:solidFill>
              </a:rPr>
              <a:t>Distance inter-noyaux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00B0F0"/>
                </a:solidFill>
              </a:rPr>
              <a:t>Valeur du tenseur à un corps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FF0000"/>
                </a:solidFill>
              </a:rPr>
              <a:t>Valeur du tenseur à deux corps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7030A0"/>
                </a:solidFill>
              </a:rPr>
              <a:t>Énergie de répulsion des noyaux</a:t>
            </a:r>
          </a:p>
        </p:txBody>
      </p:sp>
    </p:spTree>
    <p:extLst>
      <p:ext uri="{BB962C8B-B14F-4D97-AF65-F5344CB8AC3E}">
        <p14:creationId xmlns:p14="http://schemas.microsoft.com/office/powerpoint/2010/main" val="1406849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58823-1C29-C7E4-6C69-2A70E65B5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EE10BD56-AE6D-057A-0BFD-7BEC4B74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B548FCA2-16C4-3DB0-0FA9-77181EACCA4C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Quantum_chemistry.py</a:t>
            </a:r>
            <a:endParaRPr lang="en-CA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FA7FD-8A8A-C975-2B7E-B1B2C77897E4}"/>
              </a:ext>
            </a:extLst>
          </p:cNvPr>
          <p:cNvSpPr/>
          <p:nvPr/>
        </p:nvSpPr>
        <p:spPr>
          <a:xfrm>
            <a:off x="2761901" y="3157842"/>
            <a:ext cx="1977247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Extract_data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A13414-D400-40F9-98FC-177AE01691EC}"/>
              </a:ext>
            </a:extLst>
          </p:cNvPr>
          <p:cNvSpPr/>
          <p:nvPr/>
        </p:nvSpPr>
        <p:spPr>
          <a:xfrm>
            <a:off x="1723280" y="2035016"/>
            <a:ext cx="5375608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annihilation_operators_with_jordan_wigner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3952BBAC-6E0A-82C1-EB76-83D10825DB44}"/>
              </a:ext>
            </a:extLst>
          </p:cNvPr>
          <p:cNvSpPr/>
          <p:nvPr/>
        </p:nvSpPr>
        <p:spPr>
          <a:xfrm flipH="1">
            <a:off x="1723280" y="2596429"/>
            <a:ext cx="3984344" cy="561975"/>
          </a:xfrm>
          <a:prstGeom prst="leftArrow">
            <a:avLst>
              <a:gd name="adj1" fmla="val 100000"/>
              <a:gd name="adj2" fmla="val 279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Pour tous les fichiers de données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7E89E8-D905-2085-8DBE-D982C01767E7}"/>
              </a:ext>
            </a:extLst>
          </p:cNvPr>
          <p:cNvSpPr/>
          <p:nvPr/>
        </p:nvSpPr>
        <p:spPr>
          <a:xfrm>
            <a:off x="2766818" y="3713366"/>
            <a:ext cx="3171866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Build_qubit_Hamiltonian</a:t>
            </a:r>
            <a:r>
              <a:rPr lang="en-US" dirty="0"/>
              <a:t>()</a:t>
            </a:r>
            <a:endParaRPr lang="en-CA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2DA4111-4608-1F2D-E644-E5D1DE5A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901" y="4312403"/>
            <a:ext cx="5302086" cy="111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93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BAF57-E45E-27A8-E6F4-CC322FE68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E8988C04-121A-98C7-A2D9-86B6A5726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AF525ECC-40A9-2B3F-FF9D-A9909AD432CB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Quantum_chemistry.py</a:t>
            </a:r>
            <a:endParaRPr lang="en-CA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EB6F1-ED12-8708-00C5-5B2497E1EAD6}"/>
              </a:ext>
            </a:extLst>
          </p:cNvPr>
          <p:cNvSpPr/>
          <p:nvPr/>
        </p:nvSpPr>
        <p:spPr>
          <a:xfrm>
            <a:off x="2761901" y="2597404"/>
            <a:ext cx="1977247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Extract_data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198DA78-4050-3157-8333-62DE1495C737}"/>
              </a:ext>
            </a:extLst>
          </p:cNvPr>
          <p:cNvSpPr/>
          <p:nvPr/>
        </p:nvSpPr>
        <p:spPr>
          <a:xfrm flipH="1">
            <a:off x="1723280" y="2035991"/>
            <a:ext cx="3984344" cy="561975"/>
          </a:xfrm>
          <a:prstGeom prst="leftArrow">
            <a:avLst>
              <a:gd name="adj1" fmla="val 100000"/>
              <a:gd name="adj2" fmla="val 279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Pour tous les fichiers de données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A0BBFE-FD52-9592-5F32-6D503DCD94DC}"/>
              </a:ext>
            </a:extLst>
          </p:cNvPr>
          <p:cNvSpPr/>
          <p:nvPr/>
        </p:nvSpPr>
        <p:spPr>
          <a:xfrm>
            <a:off x="2766818" y="3152928"/>
            <a:ext cx="3171866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Build_qubit_Hamiltonian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57A993-FE44-4B2A-37BE-177551F7514F}"/>
              </a:ext>
            </a:extLst>
          </p:cNvPr>
          <p:cNvSpPr/>
          <p:nvPr/>
        </p:nvSpPr>
        <p:spPr>
          <a:xfrm>
            <a:off x="2761901" y="3715265"/>
            <a:ext cx="3501248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Minimize_expectation_value</a:t>
            </a:r>
            <a:r>
              <a:rPr lang="en-US" dirty="0"/>
              <a:t>()</a:t>
            </a:r>
            <a:endParaRPr lang="en-CA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2D01DC2-2B03-9834-1897-A50AA55D2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017" y="4297951"/>
            <a:ext cx="3667943" cy="70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7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031B1-8C3A-1763-28E1-AFA55132C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E22C1A07-5AC1-6557-7696-4772E71A8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5426F0B0-3061-4830-6802-03578CE95A98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Quantum_chemistry.py</a:t>
            </a:r>
            <a:endParaRPr lang="en-CA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5F886B-5DE6-CFAB-6EBB-6EDA598899F9}"/>
              </a:ext>
            </a:extLst>
          </p:cNvPr>
          <p:cNvSpPr/>
          <p:nvPr/>
        </p:nvSpPr>
        <p:spPr>
          <a:xfrm>
            <a:off x="2761901" y="2597404"/>
            <a:ext cx="1977247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Extract_data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3CE72096-F9BB-3C0F-3BD7-1AFE58283A53}"/>
              </a:ext>
            </a:extLst>
          </p:cNvPr>
          <p:cNvSpPr/>
          <p:nvPr/>
        </p:nvSpPr>
        <p:spPr>
          <a:xfrm flipH="1">
            <a:off x="1723280" y="2035991"/>
            <a:ext cx="3984344" cy="561975"/>
          </a:xfrm>
          <a:prstGeom prst="leftArrow">
            <a:avLst>
              <a:gd name="adj1" fmla="val 100000"/>
              <a:gd name="adj2" fmla="val 279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Pour tous les fichiers de données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7B0DE-1582-1E60-F2A5-8C335651CA99}"/>
              </a:ext>
            </a:extLst>
          </p:cNvPr>
          <p:cNvSpPr/>
          <p:nvPr/>
        </p:nvSpPr>
        <p:spPr>
          <a:xfrm>
            <a:off x="2766818" y="3152928"/>
            <a:ext cx="3171866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Build_qubit_Hamiltonian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98C4AD-4449-7566-08A6-1D29A11DC611}"/>
              </a:ext>
            </a:extLst>
          </p:cNvPr>
          <p:cNvSpPr/>
          <p:nvPr/>
        </p:nvSpPr>
        <p:spPr>
          <a:xfrm>
            <a:off x="2761901" y="3715265"/>
            <a:ext cx="3501248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Minimize_expectation_value</a:t>
            </a:r>
            <a:r>
              <a:rPr lang="en-US" dirty="0"/>
              <a:t>()</a:t>
            </a:r>
            <a:endParaRPr lang="en-CA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E20216B-77AA-757A-59C4-E68430860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017" y="4297951"/>
            <a:ext cx="3667943" cy="7066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6E25DB4-4338-9590-D23E-B9B4B9A97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901" y="4990535"/>
            <a:ext cx="4410976" cy="70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16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6F6D1-CDDC-3342-35AF-528047FF6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0DD05D1-5340-6E04-749A-731E433BD9EA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1281065"/>
          </a:xfrm>
        </p:spPr>
        <p:txBody>
          <a:bodyPr/>
          <a:lstStyle/>
          <a:p>
            <a:r>
              <a:rPr lang="fr-CA" sz="3200" dirty="0"/>
              <a:t>On veut trouver une solution à l’Hamiltonien moléculaire</a:t>
            </a:r>
            <a:endParaRPr lang="en-CA" sz="3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5EA916-A779-DEE1-4A5A-2564E3EA4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32" y="5087896"/>
            <a:ext cx="7677150" cy="8286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8F6582-6B6E-C130-A0ED-E07F866E9FFA}"/>
              </a:ext>
            </a:extLst>
          </p:cNvPr>
          <p:cNvSpPr/>
          <p:nvPr/>
        </p:nvSpPr>
        <p:spPr>
          <a:xfrm>
            <a:off x="2481947" y="5087896"/>
            <a:ext cx="985534" cy="8286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F44A6-387D-DE53-1642-0256D0D30284}"/>
              </a:ext>
            </a:extLst>
          </p:cNvPr>
          <p:cNvSpPr/>
          <p:nvPr/>
        </p:nvSpPr>
        <p:spPr>
          <a:xfrm>
            <a:off x="3657603" y="5087895"/>
            <a:ext cx="1084908" cy="828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F76B16-1806-E445-93FA-8081FFDD0665}"/>
              </a:ext>
            </a:extLst>
          </p:cNvPr>
          <p:cNvSpPr/>
          <p:nvPr/>
        </p:nvSpPr>
        <p:spPr>
          <a:xfrm>
            <a:off x="4910753" y="5087895"/>
            <a:ext cx="1327088" cy="8286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05A959-8DED-074D-8951-7DF52A451837}"/>
              </a:ext>
            </a:extLst>
          </p:cNvPr>
          <p:cNvSpPr/>
          <p:nvPr/>
        </p:nvSpPr>
        <p:spPr>
          <a:xfrm>
            <a:off x="6388945" y="5087895"/>
            <a:ext cx="1215969" cy="8286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64164-4DD0-E30A-982E-244791B0A9B2}"/>
              </a:ext>
            </a:extLst>
          </p:cNvPr>
          <p:cNvSpPr/>
          <p:nvPr/>
        </p:nvSpPr>
        <p:spPr>
          <a:xfrm>
            <a:off x="7808831" y="5095296"/>
            <a:ext cx="1482951" cy="8286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DE5880D-990F-E39E-8B46-641F5FDCFB80}"/>
              </a:ext>
            </a:extLst>
          </p:cNvPr>
          <p:cNvSpPr txBox="1"/>
          <p:nvPr/>
        </p:nvSpPr>
        <p:spPr>
          <a:xfrm>
            <a:off x="1690398" y="5916570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00B050"/>
                </a:solidFill>
              </a:rPr>
              <a:t>Énergie cinétique</a:t>
            </a:r>
          </a:p>
          <a:p>
            <a:r>
              <a:rPr lang="fr-CA" dirty="0">
                <a:solidFill>
                  <a:srgbClr val="00B050"/>
                </a:solidFill>
              </a:rPr>
              <a:t>Des électrons</a:t>
            </a:r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D6A784-DEDE-A011-B0E9-830A7107F0B9}"/>
              </a:ext>
            </a:extLst>
          </p:cNvPr>
          <p:cNvSpPr txBox="1"/>
          <p:nvPr/>
        </p:nvSpPr>
        <p:spPr>
          <a:xfrm>
            <a:off x="3467481" y="4434164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FF0000"/>
                </a:solidFill>
              </a:rPr>
              <a:t>Énergie cinétique</a:t>
            </a:r>
          </a:p>
          <a:p>
            <a:r>
              <a:rPr lang="fr-CA" dirty="0">
                <a:solidFill>
                  <a:srgbClr val="FF0000"/>
                </a:solidFill>
              </a:rPr>
              <a:t>Des noyaux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EBF145B-A4CA-AD2F-AE14-894428F4C1FD}"/>
              </a:ext>
            </a:extLst>
          </p:cNvPr>
          <p:cNvSpPr txBox="1"/>
          <p:nvPr/>
        </p:nvSpPr>
        <p:spPr>
          <a:xfrm>
            <a:off x="4590694" y="5925080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FFC000"/>
                </a:solidFill>
              </a:rPr>
              <a:t>Énergie attraction</a:t>
            </a:r>
          </a:p>
          <a:p>
            <a:r>
              <a:rPr lang="fr-CA" dirty="0">
                <a:solidFill>
                  <a:srgbClr val="FFC000"/>
                </a:solidFill>
              </a:rPr>
              <a:t>Électons-noyaux</a:t>
            </a:r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02191E0-F628-3D6E-D4A8-5F8988644A48}"/>
              </a:ext>
            </a:extLst>
          </p:cNvPr>
          <p:cNvSpPr txBox="1"/>
          <p:nvPr/>
        </p:nvSpPr>
        <p:spPr>
          <a:xfrm>
            <a:off x="6096003" y="443305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00B0F0"/>
                </a:solidFill>
              </a:rPr>
              <a:t>Énergie de répulsion</a:t>
            </a:r>
          </a:p>
          <a:p>
            <a:r>
              <a:rPr lang="fr-CA" dirty="0">
                <a:solidFill>
                  <a:srgbClr val="00B0F0"/>
                </a:solidFill>
              </a:rPr>
              <a:t>électons-électrons</a:t>
            </a:r>
            <a:endParaRPr lang="en-CA" dirty="0">
              <a:solidFill>
                <a:srgbClr val="00B0F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8C3F1FB-D523-3C75-09B1-D902D21A9281}"/>
              </a:ext>
            </a:extLst>
          </p:cNvPr>
          <p:cNvSpPr txBox="1"/>
          <p:nvPr/>
        </p:nvSpPr>
        <p:spPr>
          <a:xfrm>
            <a:off x="7516638" y="5916569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7030A0"/>
                </a:solidFill>
              </a:rPr>
              <a:t>Énergie de répulsion</a:t>
            </a:r>
          </a:p>
          <a:p>
            <a:r>
              <a:rPr lang="fr-CA" dirty="0">
                <a:solidFill>
                  <a:srgbClr val="7030A0"/>
                </a:solidFill>
              </a:rPr>
              <a:t>Noyaux-noyaux</a:t>
            </a:r>
            <a:endParaRPr lang="en-CA" dirty="0">
              <a:solidFill>
                <a:srgbClr val="7030A0"/>
              </a:solidFill>
            </a:endParaRPr>
          </a:p>
        </p:txBody>
      </p:sp>
      <p:sp>
        <p:nvSpPr>
          <p:cNvPr id="18" name="PlaceHolder 1">
            <a:extLst>
              <a:ext uri="{FF2B5EF4-FFF2-40B4-BE49-F238E27FC236}">
                <a16:creationId xmlns:a16="http://schemas.microsoft.com/office/drawing/2014/main" id="{9BEB8EF6-3339-61A2-2093-E841FD1E0FE0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Chimie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73F909A7-EA15-F584-5E9C-0309D815C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632" y="3312084"/>
            <a:ext cx="2714625" cy="48577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4668334-6A9D-530C-1EF8-DBEC267C5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298" y="3360034"/>
            <a:ext cx="723900" cy="40957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F38901EF-AAD8-9376-B817-8B2C1C97A050}"/>
              </a:ext>
            </a:extLst>
          </p:cNvPr>
          <p:cNvSpPr txBox="1"/>
          <p:nvPr/>
        </p:nvSpPr>
        <p:spPr>
          <a:xfrm>
            <a:off x="4664531" y="3392880"/>
            <a:ext cx="582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Où              : Les états propres des Électrons et noyaux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8748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F965E-9189-1268-B27A-78265E0DB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540AEFAD-B2E7-CF14-B002-C7A768E7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73FC474-5BB6-D13C-BB2B-C694E4D5AA3E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Quantum_chemistry.py</a:t>
            </a:r>
            <a:endParaRPr lang="en-CA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A1B85F-5257-EDF3-1C56-6E1056892613}"/>
              </a:ext>
            </a:extLst>
          </p:cNvPr>
          <p:cNvSpPr/>
          <p:nvPr/>
        </p:nvSpPr>
        <p:spPr>
          <a:xfrm>
            <a:off x="2761901" y="2597404"/>
            <a:ext cx="1977247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Extract_data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4F8D986D-2D13-262B-3AB3-4F669E648570}"/>
              </a:ext>
            </a:extLst>
          </p:cNvPr>
          <p:cNvSpPr/>
          <p:nvPr/>
        </p:nvSpPr>
        <p:spPr>
          <a:xfrm flipH="1">
            <a:off x="1723280" y="2035991"/>
            <a:ext cx="3984344" cy="561975"/>
          </a:xfrm>
          <a:prstGeom prst="leftArrow">
            <a:avLst>
              <a:gd name="adj1" fmla="val 100000"/>
              <a:gd name="adj2" fmla="val 279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Pour tous les fichiers de données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BDD1A-3762-3D61-B51E-B97DFC293A19}"/>
              </a:ext>
            </a:extLst>
          </p:cNvPr>
          <p:cNvSpPr/>
          <p:nvPr/>
        </p:nvSpPr>
        <p:spPr>
          <a:xfrm>
            <a:off x="2766818" y="3152928"/>
            <a:ext cx="3171866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Build_qubit_Hamiltonian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C626F1-FD44-D19A-D74F-B71E56B773B7}"/>
              </a:ext>
            </a:extLst>
          </p:cNvPr>
          <p:cNvSpPr/>
          <p:nvPr/>
        </p:nvSpPr>
        <p:spPr>
          <a:xfrm>
            <a:off x="2761901" y="3715265"/>
            <a:ext cx="3501248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Minimize_expectation_value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08136E-51CA-DC5E-DE32-C96E047BD0BF}"/>
              </a:ext>
            </a:extLst>
          </p:cNvPr>
          <p:cNvSpPr/>
          <p:nvPr/>
        </p:nvSpPr>
        <p:spPr>
          <a:xfrm>
            <a:off x="2761901" y="4269865"/>
            <a:ext cx="3501248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Exact_minimal_eigenvalue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8267828-2B32-CB1E-19BC-B604CAFD8D3A}"/>
              </a:ext>
            </a:extLst>
          </p:cNvPr>
          <p:cNvSpPr txBox="1"/>
          <p:nvPr/>
        </p:nvSpPr>
        <p:spPr>
          <a:xfrm>
            <a:off x="2761901" y="4889316"/>
            <a:ext cx="25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Validation des résultats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99986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0E65E-EE1D-974D-FB56-1D8008424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>
            <a:extLst>
              <a:ext uri="{FF2B5EF4-FFF2-40B4-BE49-F238E27FC236}">
                <a16:creationId xmlns:a16="http://schemas.microsoft.com/office/drawing/2014/main" id="{58795C99-BF5A-098D-BE6C-20312BCC5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03564279-2DE1-0514-E2EA-D5AFE5F7C370}"/>
              </a:ext>
            </a:extLst>
          </p:cNvPr>
          <p:cNvSpPr txBox="1">
            <a:spLocks/>
          </p:cNvSpPr>
          <p:nvPr/>
        </p:nvSpPr>
        <p:spPr>
          <a:xfrm>
            <a:off x="1295580" y="1428660"/>
            <a:ext cx="9600840" cy="561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dirty="0"/>
              <a:t>Quantum_chemistry.py</a:t>
            </a:r>
            <a:endParaRPr lang="en-CA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939BAF-A61E-FEDE-2D72-7F400E216B27}"/>
              </a:ext>
            </a:extLst>
          </p:cNvPr>
          <p:cNvSpPr/>
          <p:nvPr/>
        </p:nvSpPr>
        <p:spPr>
          <a:xfrm>
            <a:off x="1108767" y="2042336"/>
            <a:ext cx="3726425" cy="56197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Get_dissociation_curve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987AC9-5D2E-2860-C8B5-750E6FDECA78}"/>
              </a:ext>
            </a:extLst>
          </p:cNvPr>
          <p:cNvSpPr/>
          <p:nvPr/>
        </p:nvSpPr>
        <p:spPr>
          <a:xfrm>
            <a:off x="1723280" y="3165724"/>
            <a:ext cx="5375608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annihilation_operators_with_jordan_wigner</a:t>
            </a:r>
            <a:r>
              <a:rPr lang="en-US" dirty="0"/>
              <a:t>()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23F73D-2FE0-0D98-F694-0F2826759B5E}"/>
              </a:ext>
            </a:extLst>
          </p:cNvPr>
          <p:cNvSpPr/>
          <p:nvPr/>
        </p:nvSpPr>
        <p:spPr>
          <a:xfrm>
            <a:off x="1723280" y="2603749"/>
            <a:ext cx="3726425" cy="5619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Create_initial_circuit</a:t>
            </a:r>
            <a:r>
              <a:rPr lang="fr-CA" dirty="0"/>
              <a:t>()</a:t>
            </a:r>
            <a:endParaRPr lang="en-CA" dirty="0"/>
          </a:p>
        </p:txBody>
      </p:sp>
      <p:sp>
        <p:nvSpPr>
          <p:cNvPr id="5" name="Flèche : gauche 4">
            <a:extLst>
              <a:ext uri="{FF2B5EF4-FFF2-40B4-BE49-F238E27FC236}">
                <a16:creationId xmlns:a16="http://schemas.microsoft.com/office/drawing/2014/main" id="{FF9B682F-9EE5-E2AF-DA20-D408AEC65C4E}"/>
              </a:ext>
            </a:extLst>
          </p:cNvPr>
          <p:cNvSpPr/>
          <p:nvPr/>
        </p:nvSpPr>
        <p:spPr>
          <a:xfrm flipH="1">
            <a:off x="1723280" y="3727141"/>
            <a:ext cx="3984344" cy="561975"/>
          </a:xfrm>
          <a:prstGeom prst="leftArrow">
            <a:avLst>
              <a:gd name="adj1" fmla="val 100000"/>
              <a:gd name="adj2" fmla="val 279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Pour tous les fichiers de données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90522-3591-E174-94F7-B6B06C47B052}"/>
              </a:ext>
            </a:extLst>
          </p:cNvPr>
          <p:cNvSpPr/>
          <p:nvPr/>
        </p:nvSpPr>
        <p:spPr>
          <a:xfrm>
            <a:off x="1108767" y="4289112"/>
            <a:ext cx="3116829" cy="56197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Add_repulsion_energy</a:t>
            </a:r>
            <a:r>
              <a:rPr lang="en-US" dirty="0"/>
              <a:t>()</a:t>
            </a:r>
            <a:endParaRPr lang="en-CA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0E6BF72-4133-3F78-4A40-B0CEC21B8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84" y="4912849"/>
            <a:ext cx="3400425" cy="8858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FF266B-BAEE-DB07-7D57-9CA25E545633}"/>
              </a:ext>
            </a:extLst>
          </p:cNvPr>
          <p:cNvSpPr/>
          <p:nvPr/>
        </p:nvSpPr>
        <p:spPr>
          <a:xfrm>
            <a:off x="3201809" y="4899220"/>
            <a:ext cx="1574077" cy="8858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E4A7A7F-BE93-E6A2-38C0-FD57FDBFA1F6}"/>
              </a:ext>
            </a:extLst>
          </p:cNvPr>
          <p:cNvSpPr txBox="1"/>
          <p:nvPr/>
        </p:nvSpPr>
        <p:spPr>
          <a:xfrm>
            <a:off x="4861982" y="5138712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7030A0"/>
                </a:solidFill>
              </a:rPr>
              <a:t>Énergie de répulsion</a:t>
            </a:r>
          </a:p>
          <a:p>
            <a:r>
              <a:rPr lang="fr-CA" dirty="0">
                <a:solidFill>
                  <a:srgbClr val="7030A0"/>
                </a:solidFill>
              </a:rPr>
              <a:t>Noyaux-noyaux</a:t>
            </a:r>
            <a:endParaRPr lang="en-CA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519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400" b="0" strike="noStrike" spc="-1">
                <a:solidFill>
                  <a:srgbClr val="191B0E"/>
                </a:solidFill>
                <a:latin typeface="Franklin Gothic Book"/>
              </a:rPr>
              <a:t>Plan de présentation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CC469EDE-398F-F4B6-8199-D343FA76132E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spc="-1" dirty="0">
                <a:latin typeface="Franklin Gothic Book"/>
              </a:rPr>
              <a:t>Chimie quantique</a:t>
            </a: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en-US" sz="2000" spc="-1" dirty="0">
                <a:latin typeface="Franklin Gothic Book"/>
              </a:rPr>
              <a:t>Applications sur un </a:t>
            </a:r>
            <a:r>
              <a:rPr lang="en-US" sz="2000" spc="-1" dirty="0" err="1">
                <a:latin typeface="Franklin Gothic Book"/>
              </a:rPr>
              <a:t>ordinateur</a:t>
            </a:r>
            <a:r>
              <a:rPr lang="en-US" sz="2000" spc="-1" dirty="0">
                <a:latin typeface="Franklin Gothic Book"/>
              </a:rPr>
              <a:t> </a:t>
            </a:r>
            <a:r>
              <a:rPr lang="en-US" sz="2000" spc="-1" dirty="0" err="1">
                <a:latin typeface="Franklin Gothic Book"/>
              </a:rPr>
              <a:t>quantique</a:t>
            </a:r>
            <a:endParaRPr lang="en-US" sz="2000" spc="-1" dirty="0"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en-US" sz="2000" spc="-1" dirty="0" err="1">
                <a:latin typeface="Franklin Gothic Book"/>
              </a:rPr>
              <a:t>Survol</a:t>
            </a:r>
            <a:r>
              <a:rPr lang="en-US" sz="2000" spc="-1" dirty="0">
                <a:latin typeface="Franklin Gothic Book"/>
              </a:rPr>
              <a:t> de </a:t>
            </a:r>
            <a:r>
              <a:rPr lang="en-US" sz="2000" spc="-1" dirty="0" err="1">
                <a:latin typeface="Franklin Gothic Book"/>
              </a:rPr>
              <a:t>l’algorithme</a:t>
            </a:r>
            <a:endParaRPr lang="en-US" sz="2000" spc="-1" dirty="0"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77A2BB"/>
              </a:buClr>
              <a:buFont typeface="Franklin Gothic Book"/>
              <a:buChar char="■"/>
            </a:pPr>
            <a:r>
              <a:rPr lang="fr-CA" sz="2000" spc="-1" dirty="0">
                <a:solidFill>
                  <a:srgbClr val="77A2BB"/>
                </a:solidFill>
                <a:latin typeface="Franklin Gothic Book"/>
              </a:rPr>
              <a:t>Difficultés rencontrées</a:t>
            </a:r>
            <a:endParaRPr lang="en-US" sz="2000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Résultats</a:t>
            </a:r>
            <a:endParaRPr lang="en-US" sz="2000" spc="-1" dirty="0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Difficultés rencontrées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Optimisation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Lecture du data</a:t>
            </a: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Optimisation technique (pas seulement outils de programmations)</a:t>
            </a: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i="1" spc="-1" dirty="0">
                <a:solidFill>
                  <a:srgbClr val="191B0E"/>
                </a:solidFill>
                <a:latin typeface="Franklin Gothic Book"/>
              </a:rPr>
              <a:t>- Estimation des valeurs moyennes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16BE8-5067-4F11-3D45-318DFFC61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>
            <a:extLst>
              <a:ext uri="{FF2B5EF4-FFF2-40B4-BE49-F238E27FC236}">
                <a16:creationId xmlns:a16="http://schemas.microsoft.com/office/drawing/2014/main" id="{881D3316-BF33-F026-BB00-66571F22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Difficultés rencontrées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2" name="PlaceHolder 2">
            <a:extLst>
              <a:ext uri="{FF2B5EF4-FFF2-40B4-BE49-F238E27FC236}">
                <a16:creationId xmlns:a16="http://schemas.microsoft.com/office/drawing/2014/main" id="{026B2431-9DB9-A9E2-6A88-CC81338E8596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Optimisation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Lecture du data</a:t>
            </a: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Optimisation technique (pas seulement outils de programmations)</a:t>
            </a: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i="1" spc="-1" dirty="0">
                <a:solidFill>
                  <a:srgbClr val="191B0E"/>
                </a:solidFill>
                <a:latin typeface="Franklin Gothic Book"/>
              </a:rPr>
              <a:t>- Estimation des valeurs moyennes</a:t>
            </a: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endParaRPr lang="fr-CA" sz="2000" b="0" i="1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Résolution: Encore en processus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731820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0A7E9-30E0-7C78-6BFA-7890B9DBB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>
            <a:extLst>
              <a:ext uri="{FF2B5EF4-FFF2-40B4-BE49-F238E27FC236}">
                <a16:creationId xmlns:a16="http://schemas.microsoft.com/office/drawing/2014/main" id="{EE4BF4D6-44A1-3A53-2486-5E5231F2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Difficultés rencontrées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2" name="PlaceHolder 2">
            <a:extLst>
              <a:ext uri="{FF2B5EF4-FFF2-40B4-BE49-F238E27FC236}">
                <a16:creationId xmlns:a16="http://schemas.microsoft.com/office/drawing/2014/main" id="{113CE768-B972-45A3-932B-8C1DB48121B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Beaucoup de concepts à se rappeler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Surtout pour la présentation</a:t>
            </a: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i="1" spc="-1" dirty="0">
                <a:solidFill>
                  <a:srgbClr val="191B0E"/>
                </a:solidFill>
                <a:latin typeface="Franklin Gothic Book"/>
              </a:rPr>
              <a:t>- Compréhension de la matière</a:t>
            </a:r>
            <a:endParaRPr lang="fr-CA" sz="2000" b="0" i="1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endParaRPr lang="fr-CA" sz="2000" b="0" i="1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Résolution: Pas besoin de tout se rappeler pour le coder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0B24DF4-7A67-2F91-F9DB-90998AC13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445" y="4625156"/>
            <a:ext cx="609600" cy="4000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69829C1-DB1C-F5E5-9C79-0C1EFF703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927" y="4577531"/>
            <a:ext cx="466725" cy="4953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A20847-7A8A-28AE-F830-422F11CE8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443" y="5072831"/>
            <a:ext cx="361950" cy="3524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5A97778-076C-397B-EC39-2421C5F59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634" y="4644206"/>
            <a:ext cx="495300" cy="3619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A1343DD-36C8-CC15-554B-BFE4667C6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943" y="4968056"/>
            <a:ext cx="238125" cy="4572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31B8655-FA6A-8E5F-22B9-DAFA489ED2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693" y="5428770"/>
            <a:ext cx="628650" cy="4381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28FCCB1-0D1D-5C88-5B56-3A61B80DE5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6131" y="5781675"/>
            <a:ext cx="590550" cy="39052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A03A134-3AC1-9CEF-7876-06F4350303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5243" y="4720406"/>
            <a:ext cx="504825" cy="47625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7EB4496-C391-2F6E-8822-9223EE5FEE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0068" y="5776673"/>
            <a:ext cx="11239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95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5C1CC-CE5D-2C0C-DAF3-259468EF2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>
            <a:extLst>
              <a:ext uri="{FF2B5EF4-FFF2-40B4-BE49-F238E27FC236}">
                <a16:creationId xmlns:a16="http://schemas.microsoft.com/office/drawing/2014/main" id="{B4147537-123F-23CE-BCD8-8ECB7C04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400" b="0" strike="noStrike" spc="-1">
                <a:solidFill>
                  <a:srgbClr val="191B0E"/>
                </a:solidFill>
                <a:latin typeface="Franklin Gothic Book"/>
              </a:rPr>
              <a:t>Plan de présentation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18612476-8D8B-566C-D1F8-1C492129B28B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spc="-1" dirty="0">
                <a:latin typeface="Franklin Gothic Book"/>
              </a:rPr>
              <a:t>Chimie quantique</a:t>
            </a: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en-US" sz="2000" spc="-1" dirty="0">
                <a:latin typeface="Franklin Gothic Book"/>
              </a:rPr>
              <a:t>Applications sur un </a:t>
            </a:r>
            <a:r>
              <a:rPr lang="en-US" sz="2000" spc="-1" dirty="0" err="1">
                <a:latin typeface="Franklin Gothic Book"/>
              </a:rPr>
              <a:t>ordinateur</a:t>
            </a:r>
            <a:r>
              <a:rPr lang="en-US" sz="2000" spc="-1" dirty="0">
                <a:latin typeface="Franklin Gothic Book"/>
              </a:rPr>
              <a:t> </a:t>
            </a:r>
            <a:r>
              <a:rPr lang="en-US" sz="2000" spc="-1" dirty="0" err="1">
                <a:latin typeface="Franklin Gothic Book"/>
              </a:rPr>
              <a:t>quantique</a:t>
            </a:r>
            <a:endParaRPr lang="en-US" sz="2000" spc="-1" dirty="0"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en-US" sz="2000" spc="-1" dirty="0" err="1">
                <a:latin typeface="Franklin Gothic Book"/>
              </a:rPr>
              <a:t>Survol</a:t>
            </a:r>
            <a:r>
              <a:rPr lang="en-US" sz="2000" spc="-1" dirty="0">
                <a:latin typeface="Franklin Gothic Book"/>
              </a:rPr>
              <a:t> de </a:t>
            </a:r>
            <a:r>
              <a:rPr lang="en-US" sz="2000" spc="-1" dirty="0" err="1">
                <a:latin typeface="Franklin Gothic Book"/>
              </a:rPr>
              <a:t>l’algorithme</a:t>
            </a:r>
            <a:endParaRPr lang="en-US" sz="2000" spc="-1" dirty="0"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Difficultés</a:t>
            </a:r>
            <a:r>
              <a:rPr lang="en-CA" sz="2000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CA" sz="2000" spc="-1" dirty="0" err="1">
                <a:solidFill>
                  <a:srgbClr val="191B0E"/>
                </a:solidFill>
                <a:latin typeface="Franklin Gothic Book"/>
              </a:rPr>
              <a:t>rencontrées</a:t>
            </a:r>
            <a:endParaRPr lang="en-CA" sz="2000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77A2BB"/>
              </a:buClr>
              <a:buFont typeface="Franklin Gothic Book"/>
              <a:buChar char="■"/>
            </a:pPr>
            <a:r>
              <a:rPr lang="fr-CA" sz="2000" spc="-1" dirty="0">
                <a:solidFill>
                  <a:srgbClr val="77A2BB"/>
                </a:solidFill>
                <a:latin typeface="Franklin Gothic Book"/>
              </a:rPr>
              <a:t>Résultats</a:t>
            </a:r>
            <a:endParaRPr lang="en-US" sz="2000" spc="-1" dirty="0">
              <a:solidFill>
                <a:srgbClr val="191B0E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581049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20BA8-E61F-D3CD-86A2-0BDE94CFC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>
            <a:extLst>
              <a:ext uri="{FF2B5EF4-FFF2-40B4-BE49-F238E27FC236}">
                <a16:creationId xmlns:a16="http://schemas.microsoft.com/office/drawing/2014/main" id="{4CB20E73-176A-CC6D-28EB-2FB989E8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u="sng" strike="noStrike" spc="-1" dirty="0">
                <a:solidFill>
                  <a:srgbClr val="191B0E"/>
                </a:solidFill>
                <a:latin typeface="Franklin Gothic Book"/>
              </a:rPr>
              <a:t>Résultats</a:t>
            </a:r>
            <a:endParaRPr lang="en-US" sz="4400" b="0" u="sng" strike="noStrike" spc="-1" dirty="0">
              <a:solidFill>
                <a:srgbClr val="000000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95111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>
            <a:extLst>
              <a:ext uri="{FF2B5EF4-FFF2-40B4-BE49-F238E27FC236}">
                <a16:creationId xmlns:a16="http://schemas.microsoft.com/office/drawing/2014/main" id="{F36E71B9-BBC0-CFC7-837B-094F6C79339F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Chimie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861B9D8-EA13-AB79-F2EC-990981276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32" y="3312084"/>
            <a:ext cx="2714625" cy="48577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8D2F6B5B-DA19-71EE-3E7A-FA89C54632F9}"/>
              </a:ext>
            </a:extLst>
          </p:cNvPr>
          <p:cNvSpPr txBox="1"/>
          <p:nvPr/>
        </p:nvSpPr>
        <p:spPr>
          <a:xfrm>
            <a:off x="4329257" y="3231805"/>
            <a:ext cx="5502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FF0000"/>
                </a:solidFill>
              </a:rPr>
              <a:t>GÉNÉRALEMENT IMPOSSIBLE À SOLUTIONNER</a:t>
            </a:r>
          </a:p>
          <a:p>
            <a:r>
              <a:rPr lang="fr-CA" dirty="0">
                <a:solidFill>
                  <a:srgbClr val="FF0000"/>
                </a:solidFill>
              </a:rPr>
              <a:t>DE FAÇON EXACT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CC52DA42-0DD5-A2F0-D807-970B36B511E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1281065"/>
          </a:xfrm>
        </p:spPr>
        <p:txBody>
          <a:bodyPr/>
          <a:lstStyle/>
          <a:p>
            <a:r>
              <a:rPr lang="fr-CA" sz="3200" dirty="0"/>
              <a:t>On veut trouver une solution à l’Hamiltonien moléculaire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618224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ED598-98A7-544F-A32C-1DB37B9C1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05D37C81-4B13-08D8-F7A1-B90E047170DB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Chimie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235DFAD-820E-D864-D277-D45290E30437}"/>
              </a:ext>
            </a:extLst>
          </p:cNvPr>
          <p:cNvSpPr txBox="1"/>
          <p:nvPr/>
        </p:nvSpPr>
        <p:spPr>
          <a:xfrm>
            <a:off x="1371600" y="2462844"/>
            <a:ext cx="5288627" cy="4616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CA" sz="2400" dirty="0"/>
              <a:t>Approximation de Born-Oppenheimer</a:t>
            </a:r>
            <a:endParaRPr lang="en-CA" sz="2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7451F0C-7872-CBF4-A763-79A5DC6FA002}"/>
              </a:ext>
            </a:extLst>
          </p:cNvPr>
          <p:cNvSpPr txBox="1"/>
          <p:nvPr/>
        </p:nvSpPr>
        <p:spPr>
          <a:xfrm>
            <a:off x="6660227" y="2349498"/>
            <a:ext cx="3802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Fixe les positions des noyaux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Permet de décrire uniquement le comportement des électrons</a:t>
            </a:r>
            <a:endParaRPr lang="en-CA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FEF881F-34FF-18DF-642D-85AE397B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931443"/>
            <a:ext cx="1762125" cy="561975"/>
          </a:xfrm>
          <a:prstGeom prst="rect">
            <a:avLst/>
          </a:prstGeom>
        </p:spPr>
      </p:pic>
      <p:sp>
        <p:nvSpPr>
          <p:cNvPr id="23" name="Sous-titre 2">
            <a:extLst>
              <a:ext uri="{FF2B5EF4-FFF2-40B4-BE49-F238E27FC236}">
                <a16:creationId xmlns:a16="http://schemas.microsoft.com/office/drawing/2014/main" id="{AE77DE32-4BFB-876D-CB94-EB3067B273F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Approximations</a:t>
            </a:r>
            <a:endParaRPr lang="en-CA" sz="3200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E2138E8-807E-2112-BF69-B3462E2E5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860" y="4040980"/>
            <a:ext cx="1019175" cy="3429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955CC11F-CD1D-57F5-0CE9-ADEED983C547}"/>
              </a:ext>
            </a:extLst>
          </p:cNvPr>
          <p:cNvSpPr txBox="1"/>
          <p:nvPr/>
        </p:nvSpPr>
        <p:spPr>
          <a:xfrm>
            <a:off x="4616035" y="404098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Configuration moléculaire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242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68F87-4F34-C799-5743-58FE3FAA8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78BAFC4E-0CBA-C1DA-79F9-FE1D9D3703CE}"/>
              </a:ext>
            </a:extLst>
          </p:cNvPr>
          <p:cNvSpPr/>
          <p:nvPr/>
        </p:nvSpPr>
        <p:spPr>
          <a:xfrm>
            <a:off x="1371600" y="4795272"/>
            <a:ext cx="7168176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PlaceHolder 1">
            <a:extLst>
              <a:ext uri="{FF2B5EF4-FFF2-40B4-BE49-F238E27FC236}">
                <a16:creationId xmlns:a16="http://schemas.microsoft.com/office/drawing/2014/main" id="{732D6371-7622-882A-4F8E-7FD07D0B8D4B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Chimie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C3CAA87-217B-6EFB-FDA6-E2F4251B91A0}"/>
              </a:ext>
            </a:extLst>
          </p:cNvPr>
          <p:cNvSpPr txBox="1"/>
          <p:nvPr/>
        </p:nvSpPr>
        <p:spPr>
          <a:xfrm>
            <a:off x="1371600" y="2462844"/>
            <a:ext cx="5288627" cy="4616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CA" sz="2400" dirty="0"/>
              <a:t>Approximation de Born-Oppenheimer</a:t>
            </a:r>
            <a:endParaRPr lang="en-CA" sz="2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E32A1BE-0B67-3129-B57F-10DDF8B73440}"/>
              </a:ext>
            </a:extLst>
          </p:cNvPr>
          <p:cNvSpPr txBox="1"/>
          <p:nvPr/>
        </p:nvSpPr>
        <p:spPr>
          <a:xfrm>
            <a:off x="6660227" y="2349498"/>
            <a:ext cx="3802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Fixe les positions des noyaux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Permet de décrire uniquement le comportement des électrons</a:t>
            </a:r>
            <a:endParaRPr lang="en-CA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81DE64B-0587-30BD-B88A-32861B205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931443"/>
            <a:ext cx="1762125" cy="561975"/>
          </a:xfrm>
          <a:prstGeom prst="rect">
            <a:avLst/>
          </a:prstGeom>
        </p:spPr>
      </p:pic>
      <p:sp>
        <p:nvSpPr>
          <p:cNvPr id="23" name="Sous-titre 2">
            <a:extLst>
              <a:ext uri="{FF2B5EF4-FFF2-40B4-BE49-F238E27FC236}">
                <a16:creationId xmlns:a16="http://schemas.microsoft.com/office/drawing/2014/main" id="{4D58799C-781A-69BE-494D-D1E7CA75DA1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Approximations</a:t>
            </a:r>
            <a:endParaRPr lang="en-CA" sz="3200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1F92351E-2443-F4EE-4719-3C5C3B33A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860" y="4040980"/>
            <a:ext cx="1019175" cy="3429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740D4214-FF4D-5758-FBB9-010C9D087391}"/>
              </a:ext>
            </a:extLst>
          </p:cNvPr>
          <p:cNvSpPr txBox="1"/>
          <p:nvPr/>
        </p:nvSpPr>
        <p:spPr>
          <a:xfrm>
            <a:off x="4616035" y="404098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Configuration moléculaire</a:t>
            </a:r>
            <a:endParaRPr lang="en-CA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DE7D45F7-3501-EE90-1331-ED931BD7D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651" y="4795272"/>
            <a:ext cx="5191125" cy="50482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374A4644-F9C6-277D-947C-F108217EA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823850"/>
            <a:ext cx="2714625" cy="50482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05EAAE74-0F6D-BDFB-064A-73991409B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5763" y="4961962"/>
            <a:ext cx="28575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01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18EEF-FE04-5E96-FDC1-188DF56D0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014DD71-0055-7507-D3A3-DFEDFBAB8725}"/>
              </a:ext>
            </a:extLst>
          </p:cNvPr>
          <p:cNvSpPr/>
          <p:nvPr/>
        </p:nvSpPr>
        <p:spPr>
          <a:xfrm>
            <a:off x="1371600" y="4795272"/>
            <a:ext cx="7168176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PlaceHolder 1">
            <a:extLst>
              <a:ext uri="{FF2B5EF4-FFF2-40B4-BE49-F238E27FC236}">
                <a16:creationId xmlns:a16="http://schemas.microsoft.com/office/drawing/2014/main" id="{D34A3D71-B362-E926-38CF-32E0ECFDE695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Chimie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B3BCE15-7B34-1A95-3E08-D83F09AB4476}"/>
              </a:ext>
            </a:extLst>
          </p:cNvPr>
          <p:cNvSpPr txBox="1"/>
          <p:nvPr/>
        </p:nvSpPr>
        <p:spPr>
          <a:xfrm>
            <a:off x="1371600" y="2462844"/>
            <a:ext cx="5288627" cy="4616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CA" sz="2400" dirty="0"/>
              <a:t>Approximation de Born-Oppenheimer</a:t>
            </a:r>
            <a:endParaRPr lang="en-CA" sz="2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35FD54E-9CA7-C2AB-3AB1-ED68D9A47DF9}"/>
              </a:ext>
            </a:extLst>
          </p:cNvPr>
          <p:cNvSpPr txBox="1"/>
          <p:nvPr/>
        </p:nvSpPr>
        <p:spPr>
          <a:xfrm>
            <a:off x="6660227" y="2349498"/>
            <a:ext cx="3802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Fixe les positions des noyaux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Permet de décrire uniquement le comportement des électrons</a:t>
            </a:r>
            <a:endParaRPr lang="en-CA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FE3FB5F-D088-E8D3-7871-ED1A13B0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931443"/>
            <a:ext cx="1762125" cy="561975"/>
          </a:xfrm>
          <a:prstGeom prst="rect">
            <a:avLst/>
          </a:prstGeom>
        </p:spPr>
      </p:pic>
      <p:sp>
        <p:nvSpPr>
          <p:cNvPr id="23" name="Sous-titre 2">
            <a:extLst>
              <a:ext uri="{FF2B5EF4-FFF2-40B4-BE49-F238E27FC236}">
                <a16:creationId xmlns:a16="http://schemas.microsoft.com/office/drawing/2014/main" id="{4F3AA8A9-18CD-2FD0-F0A1-2EF54350756E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Approximations</a:t>
            </a:r>
            <a:endParaRPr lang="en-CA" sz="3200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7968AB9-BF13-6A15-9500-EF5F28A29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860" y="4040980"/>
            <a:ext cx="1019175" cy="3429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FADE4570-25D4-FB9C-C0F9-6613B8F62E5F}"/>
              </a:ext>
            </a:extLst>
          </p:cNvPr>
          <p:cNvSpPr txBox="1"/>
          <p:nvPr/>
        </p:nvSpPr>
        <p:spPr>
          <a:xfrm>
            <a:off x="4616035" y="404098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Configuration moléculaire</a:t>
            </a:r>
            <a:endParaRPr lang="en-CA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3F974BB3-0F88-9872-7FFB-8275F85AB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651" y="4795272"/>
            <a:ext cx="5191125" cy="50482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A4B41507-EE8B-6614-6A30-4607A9295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4823850"/>
            <a:ext cx="2714625" cy="50482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052BD79C-66B5-1939-8723-8CC4E58C5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5763" y="4961962"/>
            <a:ext cx="285750" cy="2286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440B1F97-CE7D-A27F-5A5A-502ACFFF8C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5616619"/>
            <a:ext cx="3400425" cy="88582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D830246-89D2-965A-E0BF-2B6FD74C38D3}"/>
              </a:ext>
            </a:extLst>
          </p:cNvPr>
          <p:cNvSpPr/>
          <p:nvPr/>
        </p:nvSpPr>
        <p:spPr>
          <a:xfrm>
            <a:off x="3133725" y="5602990"/>
            <a:ext cx="1574077" cy="8858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7227225-015E-20FA-B945-C278A7831E7E}"/>
              </a:ext>
            </a:extLst>
          </p:cNvPr>
          <p:cNvSpPr txBox="1"/>
          <p:nvPr/>
        </p:nvSpPr>
        <p:spPr>
          <a:xfrm>
            <a:off x="4793898" y="5842482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7030A0"/>
                </a:solidFill>
              </a:rPr>
              <a:t>Énergie de répulsion</a:t>
            </a:r>
          </a:p>
          <a:p>
            <a:r>
              <a:rPr lang="fr-CA" dirty="0">
                <a:solidFill>
                  <a:srgbClr val="7030A0"/>
                </a:solidFill>
              </a:rPr>
              <a:t>Noyaux-noyaux</a:t>
            </a:r>
            <a:endParaRPr lang="en-CA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68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2D688-845E-7C59-D8FC-5A4A8467D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0AEC028-4984-F66E-E185-59DDF749B396}"/>
              </a:ext>
            </a:extLst>
          </p:cNvPr>
          <p:cNvSpPr/>
          <p:nvPr/>
        </p:nvSpPr>
        <p:spPr>
          <a:xfrm>
            <a:off x="1371600" y="4795272"/>
            <a:ext cx="7168176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PlaceHolder 1">
            <a:extLst>
              <a:ext uri="{FF2B5EF4-FFF2-40B4-BE49-F238E27FC236}">
                <a16:creationId xmlns:a16="http://schemas.microsoft.com/office/drawing/2014/main" id="{002168BF-5989-62CA-A2EA-673CA3D7CF62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Chimie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22B3C3D-738A-9633-87DF-BB1B99909AB9}"/>
              </a:ext>
            </a:extLst>
          </p:cNvPr>
          <p:cNvSpPr txBox="1"/>
          <p:nvPr/>
        </p:nvSpPr>
        <p:spPr>
          <a:xfrm>
            <a:off x="1371600" y="2462844"/>
            <a:ext cx="5288627" cy="4616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CA" sz="2400" dirty="0"/>
              <a:t>Approximation de Born-Oppenheimer</a:t>
            </a:r>
            <a:endParaRPr lang="en-CA" sz="2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0164180-B2BD-5440-9701-B12AA2DA8D9F}"/>
              </a:ext>
            </a:extLst>
          </p:cNvPr>
          <p:cNvSpPr txBox="1"/>
          <p:nvPr/>
        </p:nvSpPr>
        <p:spPr>
          <a:xfrm>
            <a:off x="6660227" y="2349498"/>
            <a:ext cx="3802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Fixe les positions des noyaux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Permet de décrire uniquement le comportement des électrons</a:t>
            </a:r>
            <a:endParaRPr lang="en-CA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E5B3F2D-E10C-FE78-005C-026D4DEC3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931443"/>
            <a:ext cx="1762125" cy="561975"/>
          </a:xfrm>
          <a:prstGeom prst="rect">
            <a:avLst/>
          </a:prstGeom>
        </p:spPr>
      </p:pic>
      <p:sp>
        <p:nvSpPr>
          <p:cNvPr id="23" name="Sous-titre 2">
            <a:extLst>
              <a:ext uri="{FF2B5EF4-FFF2-40B4-BE49-F238E27FC236}">
                <a16:creationId xmlns:a16="http://schemas.microsoft.com/office/drawing/2014/main" id="{1AA77EA7-F640-CB26-7373-1D5A20692D8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Approximations</a:t>
            </a:r>
            <a:endParaRPr lang="en-CA" sz="3200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7CEA4D1-9FAB-378F-5A35-4D0F2CA4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860" y="4040980"/>
            <a:ext cx="1019175" cy="3429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C218199-78B5-4650-C324-01339EAE9B07}"/>
              </a:ext>
            </a:extLst>
          </p:cNvPr>
          <p:cNvSpPr txBox="1"/>
          <p:nvPr/>
        </p:nvSpPr>
        <p:spPr>
          <a:xfrm>
            <a:off x="4616035" y="404098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Configuration moléculaire</a:t>
            </a:r>
            <a:endParaRPr lang="en-CA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260500C0-9C5A-C8C9-E38A-522627029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651" y="4795272"/>
            <a:ext cx="5191125" cy="50482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3D0C971B-A7AD-EB0C-C7EF-2650A3ECE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823850"/>
            <a:ext cx="2714625" cy="50482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9B78D8A2-2A13-C171-0C2E-D49700618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5763" y="4961962"/>
            <a:ext cx="285750" cy="2286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9274B79C-7C39-2F5D-136B-C6C4A9644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5616619"/>
            <a:ext cx="3400425" cy="88582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AA08520-9F66-D474-548E-9013D3F46D69}"/>
              </a:ext>
            </a:extLst>
          </p:cNvPr>
          <p:cNvSpPr/>
          <p:nvPr/>
        </p:nvSpPr>
        <p:spPr>
          <a:xfrm>
            <a:off x="3133725" y="5602990"/>
            <a:ext cx="1574077" cy="8858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0154BC0-802E-BF4E-0077-C5FE1E9CB007}"/>
              </a:ext>
            </a:extLst>
          </p:cNvPr>
          <p:cNvSpPr txBox="1"/>
          <p:nvPr/>
        </p:nvSpPr>
        <p:spPr>
          <a:xfrm>
            <a:off x="4793898" y="5842482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7030A0"/>
                </a:solidFill>
              </a:rPr>
              <a:t>Énergie de répulsion</a:t>
            </a:r>
          </a:p>
          <a:p>
            <a:r>
              <a:rPr lang="fr-CA" dirty="0">
                <a:solidFill>
                  <a:srgbClr val="7030A0"/>
                </a:solidFill>
              </a:rPr>
              <a:t>Noyaux-noyaux</a:t>
            </a:r>
            <a:endParaRPr lang="en-CA" dirty="0">
              <a:solidFill>
                <a:srgbClr val="70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6E431-5530-90B0-15F5-46E04892646D}"/>
              </a:ext>
            </a:extLst>
          </p:cNvPr>
          <p:cNvSpPr/>
          <p:nvPr/>
        </p:nvSpPr>
        <p:spPr>
          <a:xfrm rot="1436614">
            <a:off x="930153" y="3221636"/>
            <a:ext cx="9533379" cy="923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IMPOSSIBLE À RÉSOUDRE*</a:t>
            </a:r>
          </a:p>
        </p:txBody>
      </p:sp>
    </p:spTree>
    <p:extLst>
      <p:ext uri="{BB962C8B-B14F-4D97-AF65-F5344CB8AC3E}">
        <p14:creationId xmlns:p14="http://schemas.microsoft.com/office/powerpoint/2010/main" val="1286383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B1BA6-9554-9C52-9C38-5143DF54A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>
            <a:extLst>
              <a:ext uri="{FF2B5EF4-FFF2-40B4-BE49-F238E27FC236}">
                <a16:creationId xmlns:a16="http://schemas.microsoft.com/office/drawing/2014/main" id="{C1B37A0C-63BC-214C-B374-2874E6FC884D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</a:pP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Chimie</a:t>
            </a:r>
            <a:r>
              <a:rPr lang="en-US" u="sng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u="sng" spc="-1" dirty="0" err="1">
                <a:solidFill>
                  <a:srgbClr val="191B0E"/>
                </a:solidFill>
                <a:latin typeface="Franklin Gothic Book"/>
              </a:rPr>
              <a:t>quantique</a:t>
            </a:r>
            <a:endParaRPr lang="en-US" u="sng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7422C99-14DE-A3D9-3311-F4BA001D039A}"/>
              </a:ext>
            </a:extLst>
          </p:cNvPr>
          <p:cNvSpPr txBox="1"/>
          <p:nvPr/>
        </p:nvSpPr>
        <p:spPr>
          <a:xfrm>
            <a:off x="1371600" y="2462844"/>
            <a:ext cx="3078087" cy="4616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CA" sz="2400" dirty="0"/>
              <a:t>Approximation LCAO</a:t>
            </a:r>
            <a:endParaRPr lang="en-CA" sz="2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7F90A88-FE36-9FEF-76DB-8FB13DC2811D}"/>
              </a:ext>
            </a:extLst>
          </p:cNvPr>
          <p:cNvSpPr txBox="1"/>
          <p:nvPr/>
        </p:nvSpPr>
        <p:spPr>
          <a:xfrm>
            <a:off x="4624949" y="2359330"/>
            <a:ext cx="6072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Isoler les différents atomes de la molécule en établissant une base d’orbitale atomique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Construire les orbitales moléculaires comme des combinaisons linéaires des orbitales atomiques</a:t>
            </a:r>
            <a:endParaRPr lang="en-CA" dirty="0"/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B55A50F8-4763-E230-148B-9F87DB71513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1381514"/>
            <a:ext cx="9600840" cy="561975"/>
          </a:xfrm>
        </p:spPr>
        <p:txBody>
          <a:bodyPr/>
          <a:lstStyle/>
          <a:p>
            <a:r>
              <a:rPr lang="fr-CA" sz="3200" dirty="0"/>
              <a:t>Approximations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831641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2478</TotalTime>
  <Words>1084</Words>
  <Application>Microsoft Office PowerPoint</Application>
  <PresentationFormat>Grand écran</PresentationFormat>
  <Paragraphs>253</Paragraphs>
  <Slides>37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37</vt:i4>
      </vt:variant>
    </vt:vector>
  </HeadingPairs>
  <TitlesOfParts>
    <vt:vector size="46" baseType="lpstr">
      <vt:lpstr>Arial</vt:lpstr>
      <vt:lpstr>Calibri</vt:lpstr>
      <vt:lpstr>Franklin Gothic Book</vt:lpstr>
      <vt:lpstr>SFRM1095</vt:lpstr>
      <vt:lpstr>Symbol</vt:lpstr>
      <vt:lpstr>Times New Roman</vt:lpstr>
      <vt:lpstr>Wingdings</vt:lpstr>
      <vt:lpstr>Office Theme</vt:lpstr>
      <vt:lpstr>Office Theme</vt:lpstr>
      <vt:lpstr>Chimie Quantique</vt:lpstr>
      <vt:lpstr>Plan de présentation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Plan de présentation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Plan de présentation</vt:lpstr>
      <vt:lpstr>Survol de l’algorithme</vt:lpstr>
      <vt:lpstr>Survol de l’algorithme</vt:lpstr>
      <vt:lpstr>Survol de l’algorithme</vt:lpstr>
      <vt:lpstr>Survol de l’algorithme</vt:lpstr>
      <vt:lpstr>Survol de l’algorithme</vt:lpstr>
      <vt:lpstr>Survol de l’algorithme</vt:lpstr>
      <vt:lpstr>Survol de l’algorithme</vt:lpstr>
      <vt:lpstr>Survol de l’algorithme</vt:lpstr>
      <vt:lpstr>Survol de l’algorithme</vt:lpstr>
      <vt:lpstr>Plan de présentation</vt:lpstr>
      <vt:lpstr>Difficultés rencontrées</vt:lpstr>
      <vt:lpstr>Difficultés rencontrées</vt:lpstr>
      <vt:lpstr>Difficultés rencontrées</vt:lpstr>
      <vt:lpstr>Plan de présentation</vt:lpstr>
      <vt:lpstr>Résultats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Algorithme de Grover</dc:title>
  <dc:subject/>
  <dc:creator>christopher sicotte</dc:creator>
  <dc:description/>
  <cp:lastModifiedBy>christopher sicotte</cp:lastModifiedBy>
  <cp:revision>42</cp:revision>
  <dcterms:created xsi:type="dcterms:W3CDTF">2024-01-25T13:53:13Z</dcterms:created>
  <dcterms:modified xsi:type="dcterms:W3CDTF">2024-03-22T12:15:09Z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PresentationFormat">
    <vt:lpwstr>Grand écran</vt:lpwstr>
  </property>
  <property fmtid="{D5CDD505-2E9C-101B-9397-08002B2CF9AE}" pid="4" name="Slides">
    <vt:i4>14</vt:i4>
  </property>
</Properties>
</file>